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4630400" cy="8229600"/>
  <p:notesSz cx="8229600" cy="14630400"/>
  <p:embeddedFontLst>
    <p:embeddedFont>
      <p:font typeface="IBM Plex Sans Medium"/>
      <p:regular r:id="rId33"/>
    </p:embeddedFont>
    <p:embeddedFont>
      <p:font typeface="IBM Plex Sans Medium"/>
      <p:regular r:id="rId34"/>
    </p:embeddedFont>
    <p:embeddedFont>
      <p:font typeface="IBM Plex Sans Medium"/>
      <p:regular r:id="rId35"/>
    </p:embeddedFont>
    <p:embeddedFont>
      <p:font typeface="IBM Plex Sans Medium"/>
      <p:regular r:id="rId36"/>
    </p:embeddedFont>
    <p:embeddedFont>
      <p:font typeface="Roboto"/>
      <p:regular r:id="rId37"/>
    </p:embeddedFont>
    <p:embeddedFont>
      <p:font typeface="Roboto"/>
      <p:regular r:id="rId38"/>
    </p:embeddedFont>
    <p:embeddedFont>
      <p:font typeface="Roboto"/>
      <p:regular r:id="rId39"/>
    </p:embeddedFont>
    <p:embeddedFont>
      <p:font typeface="Roboto"/>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 Id="rId36" Type="http://schemas.openxmlformats.org/officeDocument/2006/relationships/font" Target="fonts/font4.fntdata"/><Relationship Id="rId37" Type="http://schemas.openxmlformats.org/officeDocument/2006/relationships/font" Target="fonts/font5.fntdata"/><Relationship Id="rId38" Type="http://schemas.openxmlformats.org/officeDocument/2006/relationships/font" Target="fonts/font6.fntdata"/><Relationship Id="rId39" Type="http://schemas.openxmlformats.org/officeDocument/2006/relationships/font" Target="fonts/font7.fntdata"/><Relationship Id="rId4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49448"/>
            <a:ext cx="7556421" cy="2480310"/>
          </a:xfrm>
          <a:prstGeom prst="rect">
            <a:avLst/>
          </a:prstGeom>
          <a:noFill/>
          <a:ln/>
        </p:spPr>
        <p:txBody>
          <a:bodyPr wrap="squar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Implementación de un Sistema de Emisión y Verificación de Títulos Universitarios como Tokens en Blockchain</a:t>
            </a:r>
            <a:endParaRPr lang="en-US" sz="3900" dirty="0"/>
          </a:p>
        </p:txBody>
      </p:sp>
      <p:sp>
        <p:nvSpPr>
          <p:cNvPr id="4" name="Text 1"/>
          <p:cNvSpPr/>
          <p:nvPr/>
        </p:nvSpPr>
        <p:spPr>
          <a:xfrm>
            <a:off x="6280190" y="502741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Presentación de la Práctica Laboral de Lianny de la Caridad Revé, tutelada por Magdiel Vicet, de la Facultad de Matemática y Computación de la Universidad de La Habana, con fecha 19 de junio de 2025.</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83744"/>
            <a:ext cx="5629156" cy="496133"/>
          </a:xfrm>
          <a:prstGeom prst="rect">
            <a:avLst/>
          </a:prstGeom>
          <a:noFill/>
          <a:ln/>
        </p:spPr>
        <p:txBody>
          <a:bodyPr wrap="none" lIns="0" tIns="0" rIns="0" bIns="0" rtlCol="0" anchor="t"/>
          <a:lstStyle/>
          <a:p>
            <a:pPr algn="l" indent="0" marL="0">
              <a:lnSpc>
                <a:spcPts val="3900"/>
              </a:lnSpc>
              <a:buNone/>
            </a:pPr>
            <a:r>
              <a:rPr lang="en-US" sz="3100" dirty="0">
                <a:solidFill>
                  <a:srgbClr val="F3F3F2"/>
                </a:solidFill>
                <a:latin typeface="IBM Plex Sans Medium" pitchFamily="34" charset="0"/>
                <a:ea typeface="IBM Plex Sans Medium" pitchFamily="34" charset="-122"/>
                <a:cs typeface="IBM Plex Sans Medium" pitchFamily="34" charset="-120"/>
              </a:rPr>
              <a:t>Modificación de Transferencias</a:t>
            </a:r>
            <a:endParaRPr lang="en-US" sz="3100" dirty="0"/>
          </a:p>
        </p:txBody>
      </p:sp>
      <p:pic>
        <p:nvPicPr>
          <p:cNvPr id="3" name="Image 0" descr="preencoded.png">    </p:cNvPr>
          <p:cNvPicPr>
            <a:picLocks noChangeAspect="1"/>
          </p:cNvPicPr>
          <p:nvPr/>
        </p:nvPicPr>
        <p:blipFill>
          <a:blip r:embed="rId1"/>
          <a:stretch>
            <a:fillRect/>
          </a:stretch>
        </p:blipFill>
        <p:spPr>
          <a:xfrm>
            <a:off x="793790" y="2326362"/>
            <a:ext cx="7902535" cy="4296132"/>
          </a:xfrm>
          <a:prstGeom prst="rect">
            <a:avLst/>
          </a:prstGeom>
        </p:spPr>
      </p:pic>
      <p:sp>
        <p:nvSpPr>
          <p:cNvPr id="4" name="Text 1"/>
          <p:cNvSpPr/>
          <p:nvPr/>
        </p:nvSpPr>
        <p:spPr>
          <a:xfrm>
            <a:off x="9188053" y="2281714"/>
            <a:ext cx="4656058" cy="793909"/>
          </a:xfrm>
          <a:prstGeom prst="rect">
            <a:avLst/>
          </a:prstGeom>
          <a:noFill/>
          <a:ln/>
        </p:spPr>
        <p:txBody>
          <a:bodyPr wrap="squar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Innovación clave</a:t>
            </a:r>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 Sobrescribe las funciones de transferencia de ERC721</a:t>
            </a:r>
            <a:endParaRPr lang="en-US" sz="1950" dirty="0"/>
          </a:p>
        </p:txBody>
      </p:sp>
      <p:sp>
        <p:nvSpPr>
          <p:cNvPr id="5" name="Text 2"/>
          <p:cNvSpPr/>
          <p:nvPr/>
        </p:nvSpPr>
        <p:spPr>
          <a:xfrm>
            <a:off x="9188053" y="3254216"/>
            <a:ext cx="4656058" cy="396954"/>
          </a:xfrm>
          <a:prstGeom prst="rect">
            <a:avLst/>
          </a:prstGeom>
          <a:noFill/>
          <a:ln/>
        </p:spPr>
        <p:txBody>
          <a:bodyPr wrap="none" lIns="0" tIns="0" rIns="0" bIns="0" rtlCol="0" anchor="t"/>
          <a:lstStyle/>
          <a:p>
            <a:pPr algn="l" indent="0" marL="0">
              <a:lnSpc>
                <a:spcPts val="3100"/>
              </a:lnSpc>
              <a:buNone/>
            </a:pPr>
            <a:endParaRPr lang="en-US" sz="1950" dirty="0"/>
          </a:p>
        </p:txBody>
      </p:sp>
      <p:sp>
        <p:nvSpPr>
          <p:cNvPr id="6" name="Text 3"/>
          <p:cNvSpPr/>
          <p:nvPr/>
        </p:nvSpPr>
        <p:spPr>
          <a:xfrm>
            <a:off x="9188053" y="3829764"/>
            <a:ext cx="4656058" cy="1587818"/>
          </a:xfrm>
          <a:prstGeom prst="rect">
            <a:avLst/>
          </a:prstGeom>
          <a:noFill/>
          <a:ln/>
        </p:spPr>
        <p:txBody>
          <a:bodyPr wrap="squar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Implicación práctica</a:t>
            </a:r>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 Los títulos son "pegajosos" - una vez emitidos a un graduado, no pueden ser transferidos ni comercializados</a:t>
            </a:r>
            <a:endParaRPr lang="en-US" sz="1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34302"/>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F3F3F2"/>
                </a:solidFill>
                <a:latin typeface="IBM Plex Sans Medium" pitchFamily="34" charset="0"/>
                <a:ea typeface="IBM Plex Sans Medium" pitchFamily="34" charset="-122"/>
                <a:cs typeface="IBM Plex Sans Medium" pitchFamily="34" charset="-120"/>
              </a:rPr>
              <a:t>Emisión de Títulos</a:t>
            </a:r>
            <a:endParaRPr lang="en-US" sz="3100" dirty="0"/>
          </a:p>
        </p:txBody>
      </p:sp>
      <p:pic>
        <p:nvPicPr>
          <p:cNvPr id="3" name="Image 0" descr="preencoded.png">    </p:cNvPr>
          <p:cNvPicPr>
            <a:picLocks noChangeAspect="1"/>
          </p:cNvPicPr>
          <p:nvPr/>
        </p:nvPicPr>
        <p:blipFill>
          <a:blip r:embed="rId1"/>
          <a:stretch>
            <a:fillRect/>
          </a:stretch>
        </p:blipFill>
        <p:spPr>
          <a:xfrm>
            <a:off x="793790" y="2976920"/>
            <a:ext cx="8037790" cy="2995136"/>
          </a:xfrm>
          <a:prstGeom prst="rect">
            <a:avLst/>
          </a:prstGeom>
        </p:spPr>
      </p:pic>
      <p:sp>
        <p:nvSpPr>
          <p:cNvPr id="4" name="Text 1"/>
          <p:cNvSpPr/>
          <p:nvPr/>
        </p:nvSpPr>
        <p:spPr>
          <a:xfrm>
            <a:off x="9323308" y="2823091"/>
            <a:ext cx="4520803"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Flujo:</a:t>
            </a:r>
            <a:endParaRPr lang="en-US" sz="1550" dirty="0"/>
          </a:p>
        </p:txBody>
      </p:sp>
      <p:sp>
        <p:nvSpPr>
          <p:cNvPr id="5" name="Text 2"/>
          <p:cNvSpPr/>
          <p:nvPr/>
        </p:nvSpPr>
        <p:spPr>
          <a:xfrm>
            <a:off x="9323308" y="3289459"/>
            <a:ext cx="4520803" cy="396954"/>
          </a:xfrm>
          <a:prstGeom prst="rect">
            <a:avLst/>
          </a:prstGeom>
          <a:noFill/>
          <a:ln/>
        </p:spPr>
        <p:txBody>
          <a:bodyPr wrap="none" lIns="0" tIns="0" rIns="0" bIns="0" rtlCol="0" anchor="t"/>
          <a:lstStyle/>
          <a:p>
            <a:pPr algn="l" lvl="1" marL="685800" indent="-342900">
              <a:lnSpc>
                <a:spcPts val="2500"/>
              </a:lnSpc>
              <a:buSzPct val="100000"/>
              <a:buFont typeface="+mj-lt"/>
              <a:buAutoNum type="arabicPeriod" startAt="1"/>
            </a:pPr>
            <a:r>
              <a:rPr lang="en-US" sz="1550" dirty="0">
                <a:solidFill>
                  <a:srgbClr val="D4D4D1"/>
                </a:solidFill>
                <a:latin typeface="Roboto" pitchFamily="34" charset="0"/>
                <a:ea typeface="Roboto" pitchFamily="34" charset="-122"/>
                <a:cs typeface="Roboto" pitchFamily="34" charset="-120"/>
              </a:rPr>
              <a:t>Verifica hash no nulo</a:t>
            </a:r>
            <a:endParaRPr lang="en-US" sz="1550" dirty="0"/>
          </a:p>
        </p:txBody>
      </p:sp>
      <p:sp>
        <p:nvSpPr>
          <p:cNvPr id="6" name="Text 3"/>
          <p:cNvSpPr/>
          <p:nvPr/>
        </p:nvSpPr>
        <p:spPr>
          <a:xfrm>
            <a:off x="9323308" y="3755827"/>
            <a:ext cx="4520803" cy="396954"/>
          </a:xfrm>
          <a:prstGeom prst="rect">
            <a:avLst/>
          </a:prstGeom>
          <a:noFill/>
          <a:ln/>
        </p:spPr>
        <p:txBody>
          <a:bodyPr wrap="none" lIns="0" tIns="0" rIns="0" bIns="0" rtlCol="0" anchor="t"/>
          <a:lstStyle/>
          <a:p>
            <a:pPr algn="l" lvl="1" marL="685800" indent="-342900">
              <a:lnSpc>
                <a:spcPts val="2500"/>
              </a:lnSpc>
              <a:buSzPct val="100000"/>
              <a:buFont typeface="+mj-lt"/>
              <a:buAutoNum type="arabicPeriod" startAt="2"/>
            </a:pPr>
            <a:r>
              <a:rPr lang="en-US" sz="1550" dirty="0">
                <a:solidFill>
                  <a:srgbClr val="D4D4D1"/>
                </a:solidFill>
                <a:latin typeface="Roboto" pitchFamily="34" charset="0"/>
                <a:ea typeface="Roboto" pitchFamily="34" charset="-122"/>
                <a:cs typeface="Roboto" pitchFamily="34" charset="-120"/>
              </a:rPr>
              <a:t>Genera nuevo tokenId</a:t>
            </a:r>
            <a:endParaRPr lang="en-US" sz="1550" dirty="0"/>
          </a:p>
        </p:txBody>
      </p:sp>
      <p:sp>
        <p:nvSpPr>
          <p:cNvPr id="7" name="Text 4"/>
          <p:cNvSpPr/>
          <p:nvPr/>
        </p:nvSpPr>
        <p:spPr>
          <a:xfrm>
            <a:off x="9323308" y="4222194"/>
            <a:ext cx="4520803" cy="396954"/>
          </a:xfrm>
          <a:prstGeom prst="rect">
            <a:avLst/>
          </a:prstGeom>
          <a:noFill/>
          <a:ln/>
        </p:spPr>
        <p:txBody>
          <a:bodyPr wrap="none" lIns="0" tIns="0" rIns="0" bIns="0" rtlCol="0" anchor="t"/>
          <a:lstStyle/>
          <a:p>
            <a:pPr algn="l" lvl="1" marL="685800" indent="-342900">
              <a:lnSpc>
                <a:spcPts val="2500"/>
              </a:lnSpc>
              <a:buSzPct val="100000"/>
              <a:buFont typeface="+mj-lt"/>
              <a:buAutoNum type="arabicPeriod" startAt="3"/>
            </a:pPr>
            <a:r>
              <a:rPr lang="en-US" sz="1550" dirty="0">
                <a:solidFill>
                  <a:srgbClr val="D4D4D1"/>
                </a:solidFill>
                <a:latin typeface="Roboto" pitchFamily="34" charset="0"/>
                <a:ea typeface="Roboto" pitchFamily="34" charset="-122"/>
                <a:cs typeface="Roboto" pitchFamily="34" charset="-120"/>
              </a:rPr>
              <a:t>Acuña NFT al graduado</a:t>
            </a:r>
            <a:endParaRPr lang="en-US" sz="1550" dirty="0"/>
          </a:p>
        </p:txBody>
      </p:sp>
      <p:sp>
        <p:nvSpPr>
          <p:cNvPr id="8" name="Text 5"/>
          <p:cNvSpPr/>
          <p:nvPr/>
        </p:nvSpPr>
        <p:spPr>
          <a:xfrm>
            <a:off x="9323308" y="4688562"/>
            <a:ext cx="4520803" cy="396954"/>
          </a:xfrm>
          <a:prstGeom prst="rect">
            <a:avLst/>
          </a:prstGeom>
          <a:noFill/>
          <a:ln/>
        </p:spPr>
        <p:txBody>
          <a:bodyPr wrap="none" lIns="0" tIns="0" rIns="0" bIns="0" rtlCol="0" anchor="t"/>
          <a:lstStyle/>
          <a:p>
            <a:pPr algn="l" lvl="1" marL="685800" indent="-342900">
              <a:lnSpc>
                <a:spcPts val="2500"/>
              </a:lnSpc>
              <a:buSzPct val="100000"/>
              <a:buFont typeface="+mj-lt"/>
              <a:buAutoNum type="arabicPeriod" startAt="4"/>
            </a:pPr>
            <a:r>
              <a:rPr lang="en-US" sz="1550" dirty="0">
                <a:solidFill>
                  <a:srgbClr val="D4D4D1"/>
                </a:solidFill>
                <a:latin typeface="Roboto" pitchFamily="34" charset="0"/>
                <a:ea typeface="Roboto" pitchFamily="34" charset="-122"/>
                <a:cs typeface="Roboto" pitchFamily="34" charset="-120"/>
              </a:rPr>
              <a:t>Almacena hash + estado</a:t>
            </a:r>
            <a:endParaRPr lang="en-US" sz="1550" dirty="0"/>
          </a:p>
        </p:txBody>
      </p:sp>
      <p:sp>
        <p:nvSpPr>
          <p:cNvPr id="9" name="Text 6"/>
          <p:cNvSpPr/>
          <p:nvPr/>
        </p:nvSpPr>
        <p:spPr>
          <a:xfrm>
            <a:off x="9323308" y="5154930"/>
            <a:ext cx="4520803" cy="396954"/>
          </a:xfrm>
          <a:prstGeom prst="rect">
            <a:avLst/>
          </a:prstGeom>
          <a:noFill/>
          <a:ln/>
        </p:spPr>
        <p:txBody>
          <a:bodyPr wrap="none" lIns="0" tIns="0" rIns="0" bIns="0" rtlCol="0" anchor="t"/>
          <a:lstStyle/>
          <a:p>
            <a:pPr algn="l" lvl="1" marL="685800" indent="-342900">
              <a:lnSpc>
                <a:spcPts val="2500"/>
              </a:lnSpc>
              <a:buSzPct val="100000"/>
              <a:buFont typeface="+mj-lt"/>
              <a:buAutoNum type="arabicPeriod" startAt="5"/>
            </a:pPr>
            <a:r>
              <a:rPr lang="en-US" sz="1550" dirty="0">
                <a:solidFill>
                  <a:srgbClr val="D4D4D1"/>
                </a:solidFill>
                <a:latin typeface="Roboto" pitchFamily="34" charset="0"/>
                <a:ea typeface="Roboto" pitchFamily="34" charset="-122"/>
                <a:cs typeface="Roboto" pitchFamily="34" charset="-120"/>
              </a:rPr>
              <a:t>Emite evento</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52920"/>
            <a:ext cx="4142184" cy="496133"/>
          </a:xfrm>
          <a:prstGeom prst="rect">
            <a:avLst/>
          </a:prstGeom>
          <a:noFill/>
          <a:ln/>
        </p:spPr>
        <p:txBody>
          <a:bodyPr wrap="none" lIns="0" tIns="0" rIns="0" bIns="0" rtlCol="0" anchor="t"/>
          <a:lstStyle/>
          <a:p>
            <a:pPr algn="l" indent="0" marL="0">
              <a:lnSpc>
                <a:spcPts val="3900"/>
              </a:lnSpc>
              <a:buNone/>
            </a:pPr>
            <a:r>
              <a:rPr lang="en-US" sz="3100" b="1" dirty="0">
                <a:solidFill>
                  <a:srgbClr val="F3F3F2"/>
                </a:solidFill>
                <a:latin typeface="IBM Plex Sans Medium" pitchFamily="34" charset="0"/>
                <a:ea typeface="IBM Plex Sans Medium" pitchFamily="34" charset="-122"/>
                <a:cs typeface="IBM Plex Sans Medium" pitchFamily="34" charset="-120"/>
              </a:rPr>
              <a:t>Verificación de Títulos</a:t>
            </a:r>
            <a:endParaRPr lang="en-US" sz="3100" dirty="0"/>
          </a:p>
        </p:txBody>
      </p:sp>
      <p:pic>
        <p:nvPicPr>
          <p:cNvPr id="3" name="Image 0" descr="preencoded.png">    </p:cNvPr>
          <p:cNvPicPr>
            <a:picLocks noChangeAspect="1"/>
          </p:cNvPicPr>
          <p:nvPr/>
        </p:nvPicPr>
        <p:blipFill>
          <a:blip r:embed="rId1"/>
          <a:stretch>
            <a:fillRect/>
          </a:stretch>
        </p:blipFill>
        <p:spPr>
          <a:xfrm>
            <a:off x="793790" y="2395538"/>
            <a:ext cx="8984694" cy="2393752"/>
          </a:xfrm>
          <a:prstGeom prst="rect">
            <a:avLst/>
          </a:prstGeom>
        </p:spPr>
      </p:pic>
      <p:sp>
        <p:nvSpPr>
          <p:cNvPr id="4" name="Text 1"/>
          <p:cNvSpPr/>
          <p:nvPr/>
        </p:nvSpPr>
        <p:spPr>
          <a:xfrm>
            <a:off x="10270212" y="2350889"/>
            <a:ext cx="3573899" cy="396954"/>
          </a:xfrm>
          <a:prstGeom prst="rect">
            <a:avLst/>
          </a:prstGeom>
          <a:noFill/>
          <a:ln/>
        </p:spPr>
        <p:txBody>
          <a:bodyPr wrap="non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Lógica de verificación:</a:t>
            </a:r>
            <a:endParaRPr lang="en-US" sz="1950" dirty="0"/>
          </a:p>
        </p:txBody>
      </p:sp>
      <p:sp>
        <p:nvSpPr>
          <p:cNvPr id="5" name="Text 2"/>
          <p:cNvSpPr/>
          <p:nvPr/>
        </p:nvSpPr>
        <p:spPr>
          <a:xfrm>
            <a:off x="10270212" y="2926437"/>
            <a:ext cx="3573899"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Existencia del token</a:t>
            </a:r>
            <a:endParaRPr lang="en-US" sz="1550" dirty="0"/>
          </a:p>
        </p:txBody>
      </p:sp>
      <p:sp>
        <p:nvSpPr>
          <p:cNvPr id="6" name="Text 3"/>
          <p:cNvSpPr/>
          <p:nvPr/>
        </p:nvSpPr>
        <p:spPr>
          <a:xfrm>
            <a:off x="10270212" y="3392805"/>
            <a:ext cx="3573899"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Coincidencia de hashes</a:t>
            </a:r>
            <a:endParaRPr lang="en-US" sz="1550" dirty="0"/>
          </a:p>
        </p:txBody>
      </p:sp>
      <p:sp>
        <p:nvSpPr>
          <p:cNvPr id="7" name="Text 4"/>
          <p:cNvSpPr/>
          <p:nvPr/>
        </p:nvSpPr>
        <p:spPr>
          <a:xfrm>
            <a:off x="10270212" y="3859173"/>
            <a:ext cx="3573899"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Título no revocado</a:t>
            </a:r>
            <a:endParaRPr lang="en-US" sz="1550" dirty="0"/>
          </a:p>
        </p:txBody>
      </p:sp>
      <p:sp>
        <p:nvSpPr>
          <p:cNvPr id="8" name="Text 5"/>
          <p:cNvSpPr/>
          <p:nvPr/>
        </p:nvSpPr>
        <p:spPr>
          <a:xfrm>
            <a:off x="10270212" y="4434721"/>
            <a:ext cx="3573899" cy="396954"/>
          </a:xfrm>
          <a:prstGeom prst="rect">
            <a:avLst/>
          </a:prstGeom>
          <a:noFill/>
          <a:ln/>
        </p:spPr>
        <p:txBody>
          <a:bodyPr wrap="none" lIns="0" tIns="0" rIns="0" bIns="0" rtlCol="0" anchor="t"/>
          <a:lstStyle/>
          <a:p>
            <a:pPr algn="l" indent="0" marL="0">
              <a:lnSpc>
                <a:spcPts val="3100"/>
              </a:lnSpc>
              <a:buNone/>
            </a:pPr>
            <a:endParaRPr lang="en-US" sz="1950" dirty="0"/>
          </a:p>
        </p:txBody>
      </p:sp>
      <p:sp>
        <p:nvSpPr>
          <p:cNvPr id="9" name="Text 6"/>
          <p:cNvSpPr/>
          <p:nvPr/>
        </p:nvSpPr>
        <p:spPr>
          <a:xfrm>
            <a:off x="10270212" y="5010269"/>
            <a:ext cx="3573899" cy="1587818"/>
          </a:xfrm>
          <a:prstGeom prst="rect">
            <a:avLst/>
          </a:prstGeom>
          <a:noFill/>
          <a:ln/>
        </p:spPr>
        <p:txBody>
          <a:bodyPr wrap="squar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Ventaja de seguridad</a:t>
            </a:r>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 Solo compara hashes, nunca expone datos sensibles (acercamiento a Zero-Knowledge Proofs)</a:t>
            </a:r>
            <a:endParaRPr lang="en-US" sz="19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518410"/>
            <a:ext cx="13042821"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Revocación de Títulos</a:t>
            </a:r>
            <a:endParaRPr lang="en-US" sz="1950" dirty="0"/>
          </a:p>
        </p:txBody>
      </p:sp>
      <p:pic>
        <p:nvPicPr>
          <p:cNvPr id="3" name="Image 0" descr="preencoded.png">    </p:cNvPr>
          <p:cNvPicPr>
            <a:picLocks noChangeAspect="1"/>
          </p:cNvPicPr>
          <p:nvPr/>
        </p:nvPicPr>
        <p:blipFill>
          <a:blip r:embed="rId1"/>
          <a:stretch>
            <a:fillRect/>
          </a:stretch>
        </p:blipFill>
        <p:spPr>
          <a:xfrm>
            <a:off x="793790" y="3361849"/>
            <a:ext cx="7902535" cy="2304574"/>
          </a:xfrm>
          <a:prstGeom prst="rect">
            <a:avLst/>
          </a:prstGeom>
        </p:spPr>
      </p:pic>
      <p:sp>
        <p:nvSpPr>
          <p:cNvPr id="4" name="Text 1"/>
          <p:cNvSpPr/>
          <p:nvPr/>
        </p:nvSpPr>
        <p:spPr>
          <a:xfrm>
            <a:off x="9188053" y="3208020"/>
            <a:ext cx="4656058"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Solo el owner (universidad) puede revocar</a:t>
            </a:r>
            <a:endParaRPr lang="en-US" sz="1550" dirty="0"/>
          </a:p>
        </p:txBody>
      </p:sp>
      <p:sp>
        <p:nvSpPr>
          <p:cNvPr id="5" name="Text 2"/>
          <p:cNvSpPr/>
          <p:nvPr/>
        </p:nvSpPr>
        <p:spPr>
          <a:xfrm>
            <a:off x="9188053" y="4071342"/>
            <a:ext cx="4656058"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Cambia estado permanente en blockchain</a:t>
            </a:r>
            <a:endParaRPr lang="en-US" sz="1550" dirty="0"/>
          </a:p>
        </p:txBody>
      </p:sp>
      <p:sp>
        <p:nvSpPr>
          <p:cNvPr id="6" name="Text 3"/>
          <p:cNvSpPr/>
          <p:nvPr/>
        </p:nvSpPr>
        <p:spPr>
          <a:xfrm>
            <a:off x="9188053" y="4934664"/>
            <a:ext cx="4656058" cy="79390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4D4D1"/>
                </a:solidFill>
                <a:latin typeface="Roboto" pitchFamily="34" charset="0"/>
                <a:ea typeface="Roboto" pitchFamily="34" charset="-122"/>
                <a:cs typeface="Roboto" pitchFamily="34" charset="-120"/>
              </a:rPr>
              <a:t>Invalida futuras verificaciones (sin necesidad de trámites físicos)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3859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Pruebas y Mecanismos de Verificación</a:t>
            </a:r>
            <a:endParaRPr lang="en-US" sz="3900" dirty="0"/>
          </a:p>
        </p:txBody>
      </p:sp>
      <p:sp>
        <p:nvSpPr>
          <p:cNvPr id="4" name="Text 1"/>
          <p:cNvSpPr/>
          <p:nvPr/>
        </p:nvSpPr>
        <p:spPr>
          <a:xfrm>
            <a:off x="6280190" y="267640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Las pruebas fueron diseñadas estratégicamente para cubrir el 100% de las funcionalidades abordadas. Incluyen mecanismos que verifican el flujo normal y casos esquina.</a:t>
            </a:r>
            <a:endParaRPr lang="en-US" sz="1550" dirty="0"/>
          </a:p>
        </p:txBody>
      </p:sp>
      <p:sp>
        <p:nvSpPr>
          <p:cNvPr id="5" name="Shape 2"/>
          <p:cNvSpPr/>
          <p:nvPr/>
        </p:nvSpPr>
        <p:spPr>
          <a:xfrm>
            <a:off x="6280190" y="3852267"/>
            <a:ext cx="446484" cy="446484"/>
          </a:xfrm>
          <a:prstGeom prst="roundRect">
            <a:avLst>
              <a:gd name="adj" fmla="val 6668"/>
            </a:avLst>
          </a:prstGeom>
          <a:solidFill>
            <a:srgbClr val="484B51"/>
          </a:solidFill>
          <a:ln/>
        </p:spPr>
      </p:sp>
      <p:sp>
        <p:nvSpPr>
          <p:cNvPr id="6" name="Text 3"/>
          <p:cNvSpPr/>
          <p:nvPr/>
        </p:nvSpPr>
        <p:spPr>
          <a:xfrm>
            <a:off x="6925032" y="3920490"/>
            <a:ext cx="2745224"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Revocación Permanente</a:t>
            </a:r>
            <a:endParaRPr lang="en-US" sz="1950" dirty="0"/>
          </a:p>
        </p:txBody>
      </p:sp>
      <p:sp>
        <p:nvSpPr>
          <p:cNvPr id="7" name="Text 4"/>
          <p:cNvSpPr/>
          <p:nvPr/>
        </p:nvSpPr>
        <p:spPr>
          <a:xfrm>
            <a:off x="6925032" y="4349710"/>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Garantizan que la revocación es permanente e irreversible.</a:t>
            </a:r>
            <a:endParaRPr lang="en-US" sz="1550" dirty="0"/>
          </a:p>
        </p:txBody>
      </p:sp>
      <p:sp>
        <p:nvSpPr>
          <p:cNvPr id="8" name="Shape 5"/>
          <p:cNvSpPr/>
          <p:nvPr/>
        </p:nvSpPr>
        <p:spPr>
          <a:xfrm>
            <a:off x="6280190" y="5064085"/>
            <a:ext cx="446484" cy="446484"/>
          </a:xfrm>
          <a:prstGeom prst="roundRect">
            <a:avLst>
              <a:gd name="adj" fmla="val 6668"/>
            </a:avLst>
          </a:prstGeom>
          <a:solidFill>
            <a:srgbClr val="484B51"/>
          </a:solidFill>
          <a:ln/>
        </p:spPr>
      </p:sp>
      <p:sp>
        <p:nvSpPr>
          <p:cNvPr id="9" name="Text 6"/>
          <p:cNvSpPr/>
          <p:nvPr/>
        </p:nvSpPr>
        <p:spPr>
          <a:xfrm>
            <a:off x="6925032" y="513230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Protección Avanzada</a:t>
            </a:r>
            <a:endParaRPr lang="en-US" sz="1950" dirty="0"/>
          </a:p>
        </p:txBody>
      </p:sp>
      <p:sp>
        <p:nvSpPr>
          <p:cNvPr id="10" name="Text 7"/>
          <p:cNvSpPr/>
          <p:nvPr/>
        </p:nvSpPr>
        <p:spPr>
          <a:xfrm>
            <a:off x="6925032" y="5561528"/>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Ofrecen protección contra ingeniería inversa.</a:t>
            </a:r>
            <a:endParaRPr lang="en-US" sz="1550" dirty="0"/>
          </a:p>
        </p:txBody>
      </p:sp>
      <p:sp>
        <p:nvSpPr>
          <p:cNvPr id="11" name="Shape 8"/>
          <p:cNvSpPr/>
          <p:nvPr/>
        </p:nvSpPr>
        <p:spPr>
          <a:xfrm>
            <a:off x="6280190" y="6275903"/>
            <a:ext cx="446484" cy="446484"/>
          </a:xfrm>
          <a:prstGeom prst="roundRect">
            <a:avLst>
              <a:gd name="adj" fmla="val 6668"/>
            </a:avLst>
          </a:prstGeom>
          <a:solidFill>
            <a:srgbClr val="484B51"/>
          </a:solidFill>
          <a:ln/>
        </p:spPr>
      </p:sp>
      <p:sp>
        <p:nvSpPr>
          <p:cNvPr id="12" name="Text 9"/>
          <p:cNvSpPr/>
          <p:nvPr/>
        </p:nvSpPr>
        <p:spPr>
          <a:xfrm>
            <a:off x="6925032" y="6344126"/>
            <a:ext cx="2960251"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Detección de Alteraciones</a:t>
            </a:r>
            <a:endParaRPr lang="en-US" sz="1950" dirty="0"/>
          </a:p>
        </p:txBody>
      </p:sp>
      <p:sp>
        <p:nvSpPr>
          <p:cNvPr id="13" name="Text 10"/>
          <p:cNvSpPr/>
          <p:nvPr/>
        </p:nvSpPr>
        <p:spPr>
          <a:xfrm>
            <a:off x="6925032" y="6773347"/>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Detectan las más mínimas alteraciones en los documentos.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361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Despliegue </a:t>
            </a:r>
            <a:endParaRPr lang="en-US" sz="3900" dirty="0"/>
          </a:p>
        </p:txBody>
      </p:sp>
      <p:sp>
        <p:nvSpPr>
          <p:cNvPr id="4" name="Text 1"/>
          <p:cNvSpPr/>
          <p:nvPr/>
        </p:nvSpPr>
        <p:spPr>
          <a:xfrm>
            <a:off x="793790" y="2553891"/>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asignar el owner correctamente </a:t>
            </a:r>
            <a:endParaRPr lang="en-US" sz="1550" dirty="0"/>
          </a:p>
        </p:txBody>
      </p:sp>
      <p:sp>
        <p:nvSpPr>
          <p:cNvPr id="5" name="Text 2"/>
          <p:cNvSpPr/>
          <p:nvPr/>
        </p:nvSpPr>
        <p:spPr>
          <a:xfrm>
            <a:off x="793790" y="309467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tener el nombre y símbolo correctos Emisión de Títulos </a:t>
            </a:r>
            <a:endParaRPr lang="en-US" sz="1550" dirty="0"/>
          </a:p>
        </p:txBody>
      </p:sp>
      <p:sp>
        <p:nvSpPr>
          <p:cNvPr id="6" name="Text 3"/>
          <p:cNvSpPr/>
          <p:nvPr/>
        </p:nvSpPr>
        <p:spPr>
          <a:xfrm>
            <a:off x="793790" y="363545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emitir un título correctamente </a:t>
            </a:r>
            <a:endParaRPr lang="en-US" sz="1550" dirty="0"/>
          </a:p>
        </p:txBody>
      </p:sp>
      <p:sp>
        <p:nvSpPr>
          <p:cNvPr id="7" name="Text 4"/>
          <p:cNvSpPr/>
          <p:nvPr/>
        </p:nvSpPr>
        <p:spPr>
          <a:xfrm>
            <a:off x="793790" y="417623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emitir el evento DegreeIssued </a:t>
            </a:r>
            <a:endParaRPr lang="en-US" sz="1550" dirty="0"/>
          </a:p>
        </p:txBody>
      </p:sp>
      <p:sp>
        <p:nvSpPr>
          <p:cNvPr id="8" name="Text 5"/>
          <p:cNvSpPr/>
          <p:nvPr/>
        </p:nvSpPr>
        <p:spPr>
          <a:xfrm>
            <a:off x="793790" y="471701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incrementar el tokenId correctamente </a:t>
            </a:r>
            <a:endParaRPr lang="en-US" sz="1550" dirty="0"/>
          </a:p>
        </p:txBody>
      </p:sp>
      <p:sp>
        <p:nvSpPr>
          <p:cNvPr id="9" name="Text 6"/>
          <p:cNvSpPr/>
          <p:nvPr/>
        </p:nvSpPr>
        <p:spPr>
          <a:xfrm>
            <a:off x="793790" y="5257800"/>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si un no-owner intenta emitir </a:t>
            </a:r>
            <a:endParaRPr lang="en-US" sz="1550" dirty="0"/>
          </a:p>
        </p:txBody>
      </p:sp>
      <p:sp>
        <p:nvSpPr>
          <p:cNvPr id="10" name="Text 7"/>
          <p:cNvSpPr/>
          <p:nvPr/>
        </p:nvSpPr>
        <p:spPr>
          <a:xfrm>
            <a:off x="793790" y="5798582"/>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prevenir la emisión con hash cero </a:t>
            </a:r>
            <a:endParaRPr lang="en-US" sz="1550" dirty="0"/>
          </a:p>
        </p:txBody>
      </p:sp>
      <p:sp>
        <p:nvSpPr>
          <p:cNvPr id="11" name="Text 8"/>
          <p:cNvSpPr/>
          <p:nvPr/>
        </p:nvSpPr>
        <p:spPr>
          <a:xfrm>
            <a:off x="793790" y="6339364"/>
            <a:ext cx="7556421" cy="254079"/>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15540"/>
            <a:ext cx="5143024"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Verificación de Títulos </a:t>
            </a:r>
            <a:endParaRPr lang="en-US" sz="3900" dirty="0"/>
          </a:p>
        </p:txBody>
      </p:sp>
      <p:sp>
        <p:nvSpPr>
          <p:cNvPr id="4" name="Text 1"/>
          <p:cNvSpPr/>
          <p:nvPr/>
        </p:nvSpPr>
        <p:spPr>
          <a:xfrm>
            <a:off x="793790" y="333327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verificar un título válido correctamente </a:t>
            </a:r>
            <a:endParaRPr lang="en-US" sz="1550" dirty="0"/>
          </a:p>
        </p:txBody>
      </p:sp>
      <p:sp>
        <p:nvSpPr>
          <p:cNvPr id="5" name="Text 2"/>
          <p:cNvSpPr/>
          <p:nvPr/>
        </p:nvSpPr>
        <p:spPr>
          <a:xfrm>
            <a:off x="793790" y="387405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detectar un hash incorrecto </a:t>
            </a:r>
            <a:endParaRPr lang="en-US" sz="1550" dirty="0"/>
          </a:p>
        </p:txBody>
      </p:sp>
      <p:sp>
        <p:nvSpPr>
          <p:cNvPr id="6" name="Text 3"/>
          <p:cNvSpPr/>
          <p:nvPr/>
        </p:nvSpPr>
        <p:spPr>
          <a:xfrm>
            <a:off x="793790" y="441483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detectar un título revocado </a:t>
            </a:r>
            <a:endParaRPr lang="en-US" sz="1550" dirty="0"/>
          </a:p>
        </p:txBody>
      </p:sp>
      <p:sp>
        <p:nvSpPr>
          <p:cNvPr id="7" name="Text 4"/>
          <p:cNvSpPr/>
          <p:nvPr/>
        </p:nvSpPr>
        <p:spPr>
          <a:xfrm>
            <a:off x="793790" y="4955619"/>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para un token inexistente </a:t>
            </a:r>
            <a:endParaRPr lang="en-US" sz="1550" dirty="0"/>
          </a:p>
        </p:txBody>
      </p:sp>
      <p:sp>
        <p:nvSpPr>
          <p:cNvPr id="8" name="Text 5"/>
          <p:cNvSpPr/>
          <p:nvPr/>
        </p:nvSpPr>
        <p:spPr>
          <a:xfrm>
            <a:off x="793790" y="5496401"/>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mantener la integridad con múltiples títulos </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78744"/>
            <a:ext cx="5065038"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Revocación de Títulos </a:t>
            </a:r>
            <a:endParaRPr lang="en-US" sz="3900" dirty="0"/>
          </a:p>
        </p:txBody>
      </p:sp>
      <p:sp>
        <p:nvSpPr>
          <p:cNvPr id="4" name="Text 1"/>
          <p:cNvSpPr/>
          <p:nvPr/>
        </p:nvSpPr>
        <p:spPr>
          <a:xfrm>
            <a:off x="793790" y="229647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revocar un título correctamente </a:t>
            </a:r>
            <a:endParaRPr lang="en-US" sz="1550" dirty="0"/>
          </a:p>
        </p:txBody>
      </p:sp>
      <p:sp>
        <p:nvSpPr>
          <p:cNvPr id="5" name="Text 2"/>
          <p:cNvSpPr/>
          <p:nvPr/>
        </p:nvSpPr>
        <p:spPr>
          <a:xfrm>
            <a:off x="793790" y="2837259"/>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al revocar un título ya revocado </a:t>
            </a:r>
            <a:endParaRPr lang="en-US" sz="1550" dirty="0"/>
          </a:p>
        </p:txBody>
      </p:sp>
      <p:sp>
        <p:nvSpPr>
          <p:cNvPr id="6" name="Text 3"/>
          <p:cNvSpPr/>
          <p:nvPr/>
        </p:nvSpPr>
        <p:spPr>
          <a:xfrm>
            <a:off x="793790" y="3378041"/>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si un no-owner intenta revocar </a:t>
            </a:r>
            <a:endParaRPr lang="en-US" sz="1550" dirty="0"/>
          </a:p>
        </p:txBody>
      </p:sp>
      <p:sp>
        <p:nvSpPr>
          <p:cNvPr id="7" name="Text 4"/>
          <p:cNvSpPr/>
          <p:nvPr/>
        </p:nvSpPr>
        <p:spPr>
          <a:xfrm>
            <a:off x="793790" y="391882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al revocar un token inexistente </a:t>
            </a:r>
            <a:endParaRPr lang="en-US" sz="1550" dirty="0"/>
          </a:p>
        </p:txBody>
      </p:sp>
      <p:sp>
        <p:nvSpPr>
          <p:cNvPr id="8" name="Text 5"/>
          <p:cNvSpPr/>
          <p:nvPr/>
        </p:nvSpPr>
        <p:spPr>
          <a:xfrm>
            <a:off x="793790" y="4534019"/>
            <a:ext cx="5306258"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Privacidad y Seguridad </a:t>
            </a:r>
            <a:endParaRPr lang="en-US" sz="3900" dirty="0"/>
          </a:p>
        </p:txBody>
      </p:sp>
      <p:sp>
        <p:nvSpPr>
          <p:cNvPr id="9" name="Text 6"/>
          <p:cNvSpPr/>
          <p:nvPr/>
        </p:nvSpPr>
        <p:spPr>
          <a:xfrm>
            <a:off x="793790" y="545175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No debería exponer datos sensibles en blockchain </a:t>
            </a:r>
            <a:endParaRPr lang="en-US" sz="1550" dirty="0"/>
          </a:p>
        </p:txBody>
      </p:sp>
      <p:sp>
        <p:nvSpPr>
          <p:cNvPr id="10" name="Text 7"/>
          <p:cNvSpPr/>
          <p:nvPr/>
        </p:nvSpPr>
        <p:spPr>
          <a:xfrm>
            <a:off x="793790" y="599253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prevenir la suplantación con hashes similares </a:t>
            </a:r>
            <a:endParaRPr lang="en-US" sz="1550" dirty="0"/>
          </a:p>
        </p:txBody>
      </p:sp>
      <p:sp>
        <p:nvSpPr>
          <p:cNvPr id="11" name="Text 8"/>
          <p:cNvSpPr/>
          <p:nvPr/>
        </p:nvSpPr>
        <p:spPr>
          <a:xfrm>
            <a:off x="793790" y="653331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detectar modificación mínima en los datos </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952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Manejo de Errores </a:t>
            </a:r>
            <a:endParaRPr lang="en-US" sz="3900" dirty="0"/>
          </a:p>
        </p:txBody>
      </p:sp>
      <p:sp>
        <p:nvSpPr>
          <p:cNvPr id="4" name="Text 1"/>
          <p:cNvSpPr/>
          <p:nvPr/>
        </p:nvSpPr>
        <p:spPr>
          <a:xfrm>
            <a:off x="793790" y="2837259"/>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revertir al transferir tokens (no transferibles) </a:t>
            </a:r>
            <a:endParaRPr lang="en-US" sz="1550" dirty="0"/>
          </a:p>
        </p:txBody>
      </p:sp>
      <p:sp>
        <p:nvSpPr>
          <p:cNvPr id="5" name="Text 2"/>
          <p:cNvSpPr/>
          <p:nvPr/>
        </p:nvSpPr>
        <p:spPr>
          <a:xfrm>
            <a:off x="793790" y="3378041"/>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revertir al intentar aprobar transferencias </a:t>
            </a:r>
            <a:endParaRPr lang="en-US" sz="1550" dirty="0"/>
          </a:p>
        </p:txBody>
      </p:sp>
      <p:sp>
        <p:nvSpPr>
          <p:cNvPr id="6" name="Text 3"/>
          <p:cNvSpPr/>
          <p:nvPr/>
        </p:nvSpPr>
        <p:spPr>
          <a:xfrm>
            <a:off x="793790" y="391882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revertir al verificar título revocado </a:t>
            </a:r>
            <a:endParaRPr lang="en-US" sz="1550" dirty="0"/>
          </a:p>
        </p:txBody>
      </p:sp>
      <p:sp>
        <p:nvSpPr>
          <p:cNvPr id="7" name="Text 4"/>
          <p:cNvSpPr/>
          <p:nvPr/>
        </p:nvSpPr>
        <p:spPr>
          <a:xfrm>
            <a:off x="793790" y="4534019"/>
            <a:ext cx="524375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Funciones de Consulta </a:t>
            </a:r>
            <a:endParaRPr lang="en-US" sz="3900" dirty="0"/>
          </a:p>
        </p:txBody>
      </p:sp>
      <p:sp>
        <p:nvSpPr>
          <p:cNvPr id="8" name="Text 5"/>
          <p:cNvSpPr/>
          <p:nvPr/>
        </p:nvSpPr>
        <p:spPr>
          <a:xfrm>
            <a:off x="793790" y="545175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devolver la información completa del título </a:t>
            </a:r>
            <a:endParaRPr lang="en-US" sz="1550" dirty="0"/>
          </a:p>
        </p:txBody>
      </p:sp>
      <p:sp>
        <p:nvSpPr>
          <p:cNvPr id="9" name="Text 6"/>
          <p:cNvSpPr/>
          <p:nvPr/>
        </p:nvSpPr>
        <p:spPr>
          <a:xfrm>
            <a:off x="793790" y="599253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Roboto" pitchFamily="34" charset="0"/>
                <a:ea typeface="Roboto" pitchFamily="34" charset="-122"/>
                <a:cs typeface="Roboto" pitchFamily="34" charset="-120"/>
              </a:rPr>
              <a:t>✔</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Debería fallar al consultar token inexistente</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284446"/>
            <a:ext cx="8773716"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Integración con el Marco Legal Cubano</a:t>
            </a:r>
            <a:endParaRPr lang="en-US" sz="3900" dirty="0"/>
          </a:p>
        </p:txBody>
      </p:sp>
      <p:sp>
        <p:nvSpPr>
          <p:cNvPr id="3" name="Text 1"/>
          <p:cNvSpPr/>
          <p:nvPr/>
        </p:nvSpPr>
        <p:spPr>
          <a:xfrm>
            <a:off x="793790" y="2380774"/>
            <a:ext cx="6279356" cy="1587818"/>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Desde febrero de 2025, el Ministerio de Justicia (MINJUS) gestiona la legalización de documentos académicos. Este sistema propuesto se integra perfectamente con ese marco existente.</a:t>
            </a:r>
            <a:endParaRPr lang="en-US" sz="1950" dirty="0"/>
          </a:p>
        </p:txBody>
      </p:sp>
      <p:sp>
        <p:nvSpPr>
          <p:cNvPr id="4" name="Text 2"/>
          <p:cNvSpPr/>
          <p:nvPr/>
        </p:nvSpPr>
        <p:spPr>
          <a:xfrm>
            <a:off x="793790" y="4147185"/>
            <a:ext cx="6279356" cy="1190863"/>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La integración elimina pasos intermedios en el proceso de legalización mediante el uso de tokens verificables, simplificando y agilizando el procedimiento.</a:t>
            </a:r>
            <a:endParaRPr lang="en-US" sz="1950" dirty="0"/>
          </a:p>
        </p:txBody>
      </p:sp>
      <p:pic>
        <p:nvPicPr>
          <p:cNvPr id="5" name="Image 0" descr="preencoded.png">    </p:cNvPr>
          <p:cNvPicPr>
            <a:picLocks noChangeAspect="1"/>
          </p:cNvPicPr>
          <p:nvPr/>
        </p:nvPicPr>
        <p:blipFill>
          <a:blip r:embed="rId1"/>
          <a:stretch>
            <a:fillRect/>
          </a:stretch>
        </p:blipFill>
        <p:spPr>
          <a:xfrm>
            <a:off x="7564874" y="2425422"/>
            <a:ext cx="6279356" cy="42963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9992"/>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Contexto Internacional: Desafíos en la Verificación de Títulos</a:t>
            </a:r>
            <a:endParaRPr lang="en-US" sz="3900" dirty="0"/>
          </a:p>
        </p:txBody>
      </p:sp>
      <p:sp>
        <p:nvSpPr>
          <p:cNvPr id="4" name="Text 1"/>
          <p:cNvSpPr/>
          <p:nvPr/>
        </p:nvSpPr>
        <p:spPr>
          <a:xfrm>
            <a:off x="793790" y="3476982"/>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4D4D1"/>
                </a:solidFill>
                <a:latin typeface="IBM Plex Sans Medium" pitchFamily="34" charset="0"/>
                <a:ea typeface="IBM Plex Sans Medium" pitchFamily="34" charset="-122"/>
                <a:cs typeface="IBM Plex Sans Medium" pitchFamily="34" charset="-120"/>
              </a:rPr>
              <a:t>800+</a:t>
            </a:r>
            <a:endParaRPr lang="en-US" sz="5150" dirty="0"/>
          </a:p>
        </p:txBody>
      </p:sp>
      <p:sp>
        <p:nvSpPr>
          <p:cNvPr id="5" name="Text 2"/>
          <p:cNvSpPr/>
          <p:nvPr/>
        </p:nvSpPr>
        <p:spPr>
          <a:xfrm>
            <a:off x="793790" y="4379952"/>
            <a:ext cx="2353389" cy="620316"/>
          </a:xfrm>
          <a:prstGeom prst="rect">
            <a:avLst/>
          </a:prstGeom>
          <a:noFill/>
          <a:ln/>
        </p:spPr>
        <p:txBody>
          <a:bodyPr wrap="square" lIns="0" tIns="0" rIns="0" bIns="0" rtlCol="0" anchor="t"/>
          <a:lstStyle/>
          <a:p>
            <a:pPr algn="ctr"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Universidades Fantasma</a:t>
            </a:r>
            <a:endParaRPr lang="en-US" sz="1950" dirty="0"/>
          </a:p>
        </p:txBody>
      </p:sp>
      <p:sp>
        <p:nvSpPr>
          <p:cNvPr id="6" name="Text 3"/>
          <p:cNvSpPr/>
          <p:nvPr/>
        </p:nvSpPr>
        <p:spPr>
          <a:xfrm>
            <a:off x="793790" y="5119330"/>
            <a:ext cx="2353389" cy="952619"/>
          </a:xfrm>
          <a:prstGeom prst="rect">
            <a:avLst/>
          </a:prstGeom>
          <a:noFill/>
          <a:ln/>
        </p:spPr>
        <p:txBody>
          <a:bodyPr wrap="square" lIns="0" tIns="0" rIns="0" bIns="0" rtlCol="0" anchor="t"/>
          <a:lstStyle/>
          <a:p>
            <a:pPr algn="ctr" indent="0" marL="0">
              <a:lnSpc>
                <a:spcPts val="2500"/>
              </a:lnSpc>
              <a:buNone/>
            </a:pPr>
            <a:r>
              <a:rPr lang="en-US" sz="1550" dirty="0">
                <a:solidFill>
                  <a:srgbClr val="D4D4D1"/>
                </a:solidFill>
                <a:latin typeface="Roboto" pitchFamily="34" charset="0"/>
                <a:ea typeface="Roboto" pitchFamily="34" charset="-122"/>
                <a:cs typeface="Roboto" pitchFamily="34" charset="-120"/>
              </a:rPr>
              <a:t>Más de 800 universidades fantasma operan globalmente, según la OIT.</a:t>
            </a:r>
            <a:endParaRPr lang="en-US" sz="1550" dirty="0"/>
          </a:p>
        </p:txBody>
      </p:sp>
      <p:sp>
        <p:nvSpPr>
          <p:cNvPr id="7" name="Text 4"/>
          <p:cNvSpPr/>
          <p:nvPr/>
        </p:nvSpPr>
        <p:spPr>
          <a:xfrm>
            <a:off x="3395186" y="3476982"/>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D4D4D1"/>
                </a:solidFill>
                <a:latin typeface="IBM Plex Sans Medium" pitchFamily="34" charset="0"/>
                <a:ea typeface="IBM Plex Sans Medium" pitchFamily="34" charset="-122"/>
                <a:cs typeface="IBM Plex Sans Medium" pitchFamily="34" charset="-120"/>
              </a:rPr>
              <a:t>$584B</a:t>
            </a:r>
            <a:endParaRPr lang="en-US" sz="5150" dirty="0"/>
          </a:p>
        </p:txBody>
      </p:sp>
      <p:sp>
        <p:nvSpPr>
          <p:cNvPr id="8" name="Text 5"/>
          <p:cNvSpPr/>
          <p:nvPr/>
        </p:nvSpPr>
        <p:spPr>
          <a:xfrm>
            <a:off x="3395186" y="4379952"/>
            <a:ext cx="2353508" cy="620316"/>
          </a:xfrm>
          <a:prstGeom prst="rect">
            <a:avLst/>
          </a:prstGeom>
          <a:noFill/>
          <a:ln/>
        </p:spPr>
        <p:txBody>
          <a:bodyPr wrap="square" lIns="0" tIns="0" rIns="0" bIns="0" rtlCol="0" anchor="t"/>
          <a:lstStyle/>
          <a:p>
            <a:pPr algn="ctr"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Pérdidas Económicas</a:t>
            </a:r>
            <a:endParaRPr lang="en-US" sz="1950" dirty="0"/>
          </a:p>
        </p:txBody>
      </p:sp>
      <p:sp>
        <p:nvSpPr>
          <p:cNvPr id="9" name="Text 6"/>
          <p:cNvSpPr/>
          <p:nvPr/>
        </p:nvSpPr>
        <p:spPr>
          <a:xfrm>
            <a:off x="3395186" y="5119330"/>
            <a:ext cx="2353508" cy="1270159"/>
          </a:xfrm>
          <a:prstGeom prst="rect">
            <a:avLst/>
          </a:prstGeom>
          <a:noFill/>
          <a:ln/>
        </p:spPr>
        <p:txBody>
          <a:bodyPr wrap="square" lIns="0" tIns="0" rIns="0" bIns="0" rtlCol="0" anchor="t"/>
          <a:lstStyle/>
          <a:p>
            <a:pPr algn="ctr" indent="0" marL="0">
              <a:lnSpc>
                <a:spcPts val="2500"/>
              </a:lnSpc>
              <a:buNone/>
            </a:pPr>
            <a:r>
              <a:rPr lang="en-US" sz="1550" dirty="0">
                <a:solidFill>
                  <a:srgbClr val="D4D4D1"/>
                </a:solidFill>
                <a:latin typeface="Roboto" pitchFamily="34" charset="0"/>
                <a:ea typeface="Roboto" pitchFamily="34" charset="-122"/>
                <a:cs typeface="Roboto" pitchFamily="34" charset="-120"/>
              </a:rPr>
              <a:t>Pérdidas estimadas en 584 mil millones de dólares anuales (UNESCO, 2024).</a:t>
            </a:r>
            <a:endParaRPr lang="en-US" sz="1550" dirty="0"/>
          </a:p>
        </p:txBody>
      </p:sp>
      <p:sp>
        <p:nvSpPr>
          <p:cNvPr id="10" name="Text 7"/>
          <p:cNvSpPr/>
          <p:nvPr/>
        </p:nvSpPr>
        <p:spPr>
          <a:xfrm>
            <a:off x="5996702" y="3476982"/>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4D4D1"/>
                </a:solidFill>
                <a:latin typeface="IBM Plex Sans Medium" pitchFamily="34" charset="0"/>
                <a:ea typeface="IBM Plex Sans Medium" pitchFamily="34" charset="-122"/>
                <a:cs typeface="IBM Plex Sans Medium" pitchFamily="34" charset="-120"/>
              </a:rPr>
              <a:t>30%</a:t>
            </a:r>
            <a:endParaRPr lang="en-US" sz="5150" dirty="0"/>
          </a:p>
        </p:txBody>
      </p:sp>
      <p:sp>
        <p:nvSpPr>
          <p:cNvPr id="11" name="Text 8"/>
          <p:cNvSpPr/>
          <p:nvPr/>
        </p:nvSpPr>
        <p:spPr>
          <a:xfrm>
            <a:off x="5996702" y="4379952"/>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Títulos Alterados</a:t>
            </a:r>
            <a:endParaRPr lang="en-US" sz="1950" dirty="0"/>
          </a:p>
        </p:txBody>
      </p:sp>
      <p:sp>
        <p:nvSpPr>
          <p:cNvPr id="12" name="Text 9"/>
          <p:cNvSpPr/>
          <p:nvPr/>
        </p:nvSpPr>
        <p:spPr>
          <a:xfrm>
            <a:off x="5996702" y="4809173"/>
            <a:ext cx="2353389" cy="1270159"/>
          </a:xfrm>
          <a:prstGeom prst="rect">
            <a:avLst/>
          </a:prstGeom>
          <a:noFill/>
          <a:ln/>
        </p:spPr>
        <p:txBody>
          <a:bodyPr wrap="square" lIns="0" tIns="0" rIns="0" bIns="0" rtlCol="0" anchor="t"/>
          <a:lstStyle/>
          <a:p>
            <a:pPr algn="ctr" indent="0" marL="0">
              <a:lnSpc>
                <a:spcPts val="2500"/>
              </a:lnSpc>
              <a:buNone/>
            </a:pPr>
            <a:r>
              <a:rPr lang="en-US" sz="1550" dirty="0">
                <a:solidFill>
                  <a:srgbClr val="D4D4D1"/>
                </a:solidFill>
                <a:latin typeface="Roboto" pitchFamily="34" charset="0"/>
                <a:ea typeface="Roboto" pitchFamily="34" charset="-122"/>
                <a:cs typeface="Roboto" pitchFamily="34" charset="-120"/>
              </a:rPr>
              <a:t>México y Colombia reportan hasta el 30% de títulos con alteraciones (BID, 2024).</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60690" y="523399"/>
            <a:ext cx="5406033" cy="594360"/>
          </a:xfrm>
          <a:prstGeom prst="rect">
            <a:avLst/>
          </a:prstGeom>
          <a:noFill/>
          <a:ln/>
        </p:spPr>
        <p:txBody>
          <a:bodyPr wrap="none" lIns="0" tIns="0" rIns="0" bIns="0" rtlCol="0" anchor="t"/>
          <a:lstStyle/>
          <a:p>
            <a:pPr algn="l" indent="0" marL="0">
              <a:lnSpc>
                <a:spcPts val="4650"/>
              </a:lnSpc>
              <a:buNone/>
            </a:pPr>
            <a:r>
              <a:rPr lang="en-US" sz="3700" dirty="0">
                <a:solidFill>
                  <a:srgbClr val="F3F3F2"/>
                </a:solidFill>
                <a:latin typeface="IBM Plex Sans Medium" pitchFamily="34" charset="0"/>
                <a:ea typeface="IBM Plex Sans Medium" pitchFamily="34" charset="-122"/>
                <a:cs typeface="IBM Plex Sans Medium" pitchFamily="34" charset="-120"/>
              </a:rPr>
              <a:t>Arquitectura del Sistema</a:t>
            </a:r>
            <a:endParaRPr lang="en-US" sz="3700" dirty="0"/>
          </a:p>
        </p:txBody>
      </p:sp>
      <p:pic>
        <p:nvPicPr>
          <p:cNvPr id="3" name="Image 0" descr="preencoded.png">    </p:cNvPr>
          <p:cNvPicPr>
            <a:picLocks noChangeAspect="1"/>
          </p:cNvPicPr>
          <p:nvPr/>
        </p:nvPicPr>
        <p:blipFill>
          <a:blip r:embed="rId1"/>
          <a:stretch>
            <a:fillRect/>
          </a:stretch>
        </p:blipFill>
        <p:spPr>
          <a:xfrm>
            <a:off x="3933944" y="1498044"/>
            <a:ext cx="6762512" cy="5689878"/>
          </a:xfrm>
          <a:prstGeom prst="rect">
            <a:avLst/>
          </a:prstGeom>
        </p:spPr>
      </p:pic>
      <p:sp>
        <p:nvSpPr>
          <p:cNvPr id="4" name="Text 1"/>
          <p:cNvSpPr/>
          <p:nvPr/>
        </p:nvSpPr>
        <p:spPr>
          <a:xfrm>
            <a:off x="4329064" y="1781629"/>
            <a:ext cx="949403"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Universidad</a:t>
            </a:r>
            <a:endParaRPr lang="en-US" sz="1200" dirty="0"/>
          </a:p>
        </p:txBody>
      </p:sp>
      <p:sp>
        <p:nvSpPr>
          <p:cNvPr id="5" name="Text 2"/>
          <p:cNvSpPr/>
          <p:nvPr/>
        </p:nvSpPr>
        <p:spPr>
          <a:xfrm>
            <a:off x="4242290" y="3214097"/>
            <a:ext cx="1122950"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Frontend Web</a:t>
            </a:r>
            <a:endParaRPr lang="en-US" sz="1200" dirty="0"/>
          </a:p>
        </p:txBody>
      </p:sp>
      <p:sp>
        <p:nvSpPr>
          <p:cNvPr id="6" name="Text 3"/>
          <p:cNvSpPr/>
          <p:nvPr/>
        </p:nvSpPr>
        <p:spPr>
          <a:xfrm>
            <a:off x="4169718" y="4624750"/>
            <a:ext cx="1268237"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API Middleware</a:t>
            </a:r>
            <a:endParaRPr lang="en-US" sz="1200" dirty="0"/>
          </a:p>
        </p:txBody>
      </p:sp>
      <p:sp>
        <p:nvSpPr>
          <p:cNvPr id="7" name="Text 4"/>
          <p:cNvSpPr/>
          <p:nvPr/>
        </p:nvSpPr>
        <p:spPr>
          <a:xfrm>
            <a:off x="6915726" y="3214097"/>
            <a:ext cx="858793"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Estudiante</a:t>
            </a:r>
            <a:endParaRPr lang="en-US" sz="1200" dirty="0"/>
          </a:p>
        </p:txBody>
      </p:sp>
      <p:sp>
        <p:nvSpPr>
          <p:cNvPr id="8" name="Text 5"/>
          <p:cNvSpPr/>
          <p:nvPr/>
        </p:nvSpPr>
        <p:spPr>
          <a:xfrm>
            <a:off x="6664181" y="4624750"/>
            <a:ext cx="1329163"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Aplicación Móvil</a:t>
            </a:r>
            <a:endParaRPr lang="en-US" sz="1200" dirty="0"/>
          </a:p>
        </p:txBody>
      </p:sp>
      <p:sp>
        <p:nvSpPr>
          <p:cNvPr id="9" name="Text 6"/>
          <p:cNvSpPr/>
          <p:nvPr/>
        </p:nvSpPr>
        <p:spPr>
          <a:xfrm>
            <a:off x="9379513" y="2945055"/>
            <a:ext cx="872143"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Empleador</a:t>
            </a:r>
            <a:endParaRPr lang="en-US" sz="1200" dirty="0"/>
          </a:p>
        </p:txBody>
      </p:sp>
      <p:sp>
        <p:nvSpPr>
          <p:cNvPr id="10" name="Text 7"/>
          <p:cNvSpPr/>
          <p:nvPr/>
        </p:nvSpPr>
        <p:spPr>
          <a:xfrm>
            <a:off x="9381644" y="4315715"/>
            <a:ext cx="958916" cy="254500"/>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Sistema de</a:t>
            </a:r>
            <a:endParaRPr lang="en-US" sz="1200" dirty="0"/>
          </a:p>
        </p:txBody>
      </p:sp>
      <p:sp>
        <p:nvSpPr>
          <p:cNvPr id="11" name="Text 8"/>
          <p:cNvSpPr/>
          <p:nvPr/>
        </p:nvSpPr>
        <p:spPr>
          <a:xfrm>
            <a:off x="9381644" y="4715643"/>
            <a:ext cx="958916"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Verificación</a:t>
            </a:r>
            <a:endParaRPr lang="en-US" sz="1200" dirty="0"/>
          </a:p>
        </p:txBody>
      </p:sp>
      <p:sp>
        <p:nvSpPr>
          <p:cNvPr id="12" name="Text 9"/>
          <p:cNvSpPr/>
          <p:nvPr/>
        </p:nvSpPr>
        <p:spPr>
          <a:xfrm>
            <a:off x="6538948" y="5726369"/>
            <a:ext cx="1594172"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Contrato Inteligente</a:t>
            </a:r>
            <a:endParaRPr lang="en-US" sz="1200" dirty="0"/>
          </a:p>
        </p:txBody>
      </p:sp>
      <p:sp>
        <p:nvSpPr>
          <p:cNvPr id="13" name="Text 10"/>
          <p:cNvSpPr/>
          <p:nvPr/>
        </p:nvSpPr>
        <p:spPr>
          <a:xfrm>
            <a:off x="6550594" y="6700738"/>
            <a:ext cx="1579969" cy="25449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Blockchain Hardhat</a:t>
            </a:r>
            <a:endParaRPr lang="en-US" sz="1200" dirty="0"/>
          </a:p>
        </p:txBody>
      </p:sp>
      <p:sp>
        <p:nvSpPr>
          <p:cNvPr id="14" name="Text 11"/>
          <p:cNvSpPr/>
          <p:nvPr/>
        </p:nvSpPr>
        <p:spPr>
          <a:xfrm>
            <a:off x="760690" y="7401878"/>
            <a:ext cx="13109019" cy="304205"/>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64858" y="527209"/>
            <a:ext cx="5100876" cy="597456"/>
          </a:xfrm>
          <a:prstGeom prst="rect">
            <a:avLst/>
          </a:prstGeom>
          <a:noFill/>
          <a:ln/>
        </p:spPr>
        <p:txBody>
          <a:bodyPr wrap="none" lIns="0" tIns="0" rIns="0" bIns="0" rtlCol="0" anchor="t"/>
          <a:lstStyle/>
          <a:p>
            <a:pPr algn="l" indent="0" marL="0">
              <a:lnSpc>
                <a:spcPts val="4700"/>
              </a:lnSpc>
              <a:buNone/>
            </a:pPr>
            <a:r>
              <a:rPr lang="en-US" sz="3750" dirty="0">
                <a:solidFill>
                  <a:srgbClr val="F3F3F2"/>
                </a:solidFill>
                <a:latin typeface="IBM Plex Sans Medium" pitchFamily="34" charset="0"/>
                <a:ea typeface="IBM Plex Sans Medium" pitchFamily="34" charset="-122"/>
                <a:cs typeface="IBM Plex Sans Medium" pitchFamily="34" charset="-120"/>
              </a:rPr>
              <a:t>Proceso de Verificación</a:t>
            </a:r>
            <a:endParaRPr lang="en-US" sz="3750" dirty="0"/>
          </a:p>
        </p:txBody>
      </p:sp>
      <p:pic>
        <p:nvPicPr>
          <p:cNvPr id="3" name="Image 0" descr="preencoded.png">    </p:cNvPr>
          <p:cNvPicPr>
            <a:picLocks noChangeAspect="1"/>
          </p:cNvPicPr>
          <p:nvPr/>
        </p:nvPicPr>
        <p:blipFill>
          <a:blip r:embed="rId1"/>
          <a:stretch>
            <a:fillRect/>
          </a:stretch>
        </p:blipFill>
        <p:spPr>
          <a:xfrm>
            <a:off x="4522827" y="1507093"/>
            <a:ext cx="5584627" cy="6195179"/>
          </a:xfrm>
          <a:prstGeom prst="rect">
            <a:avLst/>
          </a:prstGeom>
        </p:spPr>
      </p:pic>
      <p:sp>
        <p:nvSpPr>
          <p:cNvPr id="4" name="Text 1"/>
          <p:cNvSpPr/>
          <p:nvPr/>
        </p:nvSpPr>
        <p:spPr>
          <a:xfrm>
            <a:off x="6400473" y="1747248"/>
            <a:ext cx="976424" cy="28492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Empleador</a:t>
            </a:r>
            <a:endParaRPr lang="en-US" sz="1200" dirty="0"/>
          </a:p>
        </p:txBody>
      </p:sp>
      <p:sp>
        <p:nvSpPr>
          <p:cNvPr id="5" name="Text 2"/>
          <p:cNvSpPr/>
          <p:nvPr/>
        </p:nvSpPr>
        <p:spPr>
          <a:xfrm>
            <a:off x="5207331" y="2683445"/>
            <a:ext cx="3362866" cy="28492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Recibe datos + token ID del graduado</a:t>
            </a:r>
            <a:endParaRPr lang="en-US" sz="1200" dirty="0"/>
          </a:p>
        </p:txBody>
      </p:sp>
      <p:sp>
        <p:nvSpPr>
          <p:cNvPr id="6" name="Text 3"/>
          <p:cNvSpPr/>
          <p:nvPr/>
        </p:nvSpPr>
        <p:spPr>
          <a:xfrm>
            <a:off x="5692028" y="3595218"/>
            <a:ext cx="2426034" cy="28492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Calcula el hash localmente</a:t>
            </a:r>
            <a:endParaRPr lang="en-US" sz="1200" dirty="0"/>
          </a:p>
        </p:txBody>
      </p:sp>
      <p:sp>
        <p:nvSpPr>
          <p:cNvPr id="7" name="Text 4"/>
          <p:cNvSpPr/>
          <p:nvPr/>
        </p:nvSpPr>
        <p:spPr>
          <a:xfrm>
            <a:off x="6098276" y="4523275"/>
            <a:ext cx="1613381" cy="284929"/>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Consulta contrato</a:t>
            </a:r>
            <a:endParaRPr lang="en-US" sz="1200" dirty="0"/>
          </a:p>
        </p:txBody>
      </p:sp>
      <p:sp>
        <p:nvSpPr>
          <p:cNvPr id="8" name="Text 5"/>
          <p:cNvSpPr/>
          <p:nvPr/>
        </p:nvSpPr>
        <p:spPr>
          <a:xfrm>
            <a:off x="6360627" y="5382133"/>
            <a:ext cx="1088838" cy="260443"/>
          </a:xfrm>
          <a:prstGeom prst="rect">
            <a:avLst/>
          </a:prstGeom>
          <a:noFill/>
          <a:ln/>
        </p:spPr>
        <p:txBody>
          <a:bodyPr wrap="none" lIns="0" tIns="0" rIns="0" bIns="0" rtlCol="0" anchor="t"/>
          <a:lstStyle/>
          <a:p>
            <a:pPr algn="ctr" indent="0" marL="0">
              <a:lnSpc>
                <a:spcPts val="1500"/>
              </a:lnSpc>
              <a:buNone/>
            </a:pPr>
            <a:r>
              <a:rPr lang="en-US" sz="950" dirty="0">
                <a:solidFill>
                  <a:srgbClr val="D4D4D1"/>
                </a:solidFill>
                <a:latin typeface="Roboto" pitchFamily="34" charset="0"/>
                <a:ea typeface="Roboto" pitchFamily="34" charset="-122"/>
                <a:cs typeface="Roboto" pitchFamily="34" charset="-120"/>
              </a:rPr>
              <a:t>Coincide</a:t>
            </a:r>
            <a:endParaRPr lang="en-US" sz="950" dirty="0"/>
          </a:p>
        </p:txBody>
      </p:sp>
      <p:sp>
        <p:nvSpPr>
          <p:cNvPr id="9" name="Text 6"/>
          <p:cNvSpPr/>
          <p:nvPr/>
        </p:nvSpPr>
        <p:spPr>
          <a:xfrm>
            <a:off x="6360627" y="5805393"/>
            <a:ext cx="1088838" cy="260443"/>
          </a:xfrm>
          <a:prstGeom prst="rect">
            <a:avLst/>
          </a:prstGeom>
          <a:noFill/>
          <a:ln/>
        </p:spPr>
        <p:txBody>
          <a:bodyPr wrap="none" lIns="0" tIns="0" rIns="0" bIns="0" rtlCol="0" anchor="t"/>
          <a:lstStyle/>
          <a:p>
            <a:pPr algn="ctr" indent="0" marL="0">
              <a:lnSpc>
                <a:spcPts val="1500"/>
              </a:lnSpc>
              <a:buNone/>
            </a:pPr>
            <a:r>
              <a:rPr lang="en-US" sz="950" dirty="0">
                <a:solidFill>
                  <a:srgbClr val="D4D4D1"/>
                </a:solidFill>
                <a:latin typeface="Roboto" pitchFamily="34" charset="0"/>
                <a:ea typeface="Roboto" pitchFamily="34" charset="-122"/>
                <a:cs typeface="Roboto" pitchFamily="34" charset="-120"/>
              </a:rPr>
              <a:t>hash y no</a:t>
            </a:r>
            <a:endParaRPr lang="en-US" sz="950" dirty="0"/>
          </a:p>
        </p:txBody>
      </p:sp>
      <p:sp>
        <p:nvSpPr>
          <p:cNvPr id="10" name="Text 7"/>
          <p:cNvSpPr/>
          <p:nvPr/>
        </p:nvSpPr>
        <p:spPr>
          <a:xfrm>
            <a:off x="6360627" y="6228653"/>
            <a:ext cx="1088838" cy="260443"/>
          </a:xfrm>
          <a:prstGeom prst="rect">
            <a:avLst/>
          </a:prstGeom>
          <a:noFill/>
          <a:ln/>
        </p:spPr>
        <p:txBody>
          <a:bodyPr wrap="none" lIns="0" tIns="0" rIns="0" bIns="0" rtlCol="0" anchor="t"/>
          <a:lstStyle/>
          <a:p>
            <a:pPr algn="ctr" indent="0" marL="0">
              <a:lnSpc>
                <a:spcPts val="1500"/>
              </a:lnSpc>
              <a:buNone/>
            </a:pPr>
            <a:r>
              <a:rPr lang="en-US" sz="950" dirty="0">
                <a:solidFill>
                  <a:srgbClr val="D4D4D1"/>
                </a:solidFill>
                <a:latin typeface="Roboto" pitchFamily="34" charset="0"/>
                <a:ea typeface="Roboto" pitchFamily="34" charset="-122"/>
                <a:cs typeface="Roboto" pitchFamily="34" charset="-120"/>
              </a:rPr>
              <a:t>revocado</a:t>
            </a:r>
            <a:endParaRPr lang="en-US" sz="950" dirty="0"/>
          </a:p>
        </p:txBody>
      </p:sp>
      <p:sp>
        <p:nvSpPr>
          <p:cNvPr id="11" name="Text 8"/>
          <p:cNvSpPr/>
          <p:nvPr/>
        </p:nvSpPr>
        <p:spPr>
          <a:xfrm>
            <a:off x="4802260" y="7124273"/>
            <a:ext cx="1132244" cy="284930"/>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Título Válido</a:t>
            </a:r>
            <a:endParaRPr lang="en-US" sz="1200" dirty="0"/>
          </a:p>
        </p:txBody>
      </p:sp>
      <p:sp>
        <p:nvSpPr>
          <p:cNvPr id="12" name="Text 9"/>
          <p:cNvSpPr/>
          <p:nvPr/>
        </p:nvSpPr>
        <p:spPr>
          <a:xfrm>
            <a:off x="7676104" y="7124273"/>
            <a:ext cx="2102785" cy="284930"/>
          </a:xfrm>
          <a:prstGeom prst="rect">
            <a:avLst/>
          </a:prstGeom>
          <a:noFill/>
          <a:ln/>
        </p:spPr>
        <p:txBody>
          <a:bodyPr wrap="none" lIns="0" tIns="0" rIns="0" bIns="0" rtlCol="0" anchor="t"/>
          <a:lstStyle/>
          <a:p>
            <a:pPr algn="ctr" indent="0" marL="0">
              <a:lnSpc>
                <a:spcPts val="1650"/>
              </a:lnSpc>
              <a:buNone/>
            </a:pPr>
            <a:r>
              <a:rPr lang="en-US" sz="1200" dirty="0">
                <a:solidFill>
                  <a:srgbClr val="D4D4D1"/>
                </a:solidFill>
                <a:latin typeface="Roboto" pitchFamily="34" charset="0"/>
                <a:ea typeface="Roboto" pitchFamily="34" charset="-122"/>
                <a:cs typeface="Roboto" pitchFamily="34" charset="-120"/>
              </a:rPr>
              <a:t>Falsificación detectada</a:t>
            </a:r>
            <a:endParaRPr lang="en-US" sz="1200" dirty="0"/>
          </a:p>
        </p:txBody>
      </p:sp>
      <p:sp>
        <p:nvSpPr>
          <p:cNvPr id="13" name="Text 10"/>
          <p:cNvSpPr/>
          <p:nvPr/>
        </p:nvSpPr>
        <p:spPr>
          <a:xfrm>
            <a:off x="5794743" y="6346822"/>
            <a:ext cx="124338" cy="260443"/>
          </a:xfrm>
          <a:prstGeom prst="rect">
            <a:avLst/>
          </a:prstGeom>
          <a:noFill/>
          <a:ln/>
        </p:spPr>
        <p:txBody>
          <a:bodyPr wrap="none" lIns="0" tIns="0" rIns="0" bIns="0" rtlCol="0" anchor="t"/>
          <a:lstStyle/>
          <a:p>
            <a:pPr algn="ctr" indent="0" marL="0">
              <a:lnSpc>
                <a:spcPts val="1500"/>
              </a:lnSpc>
              <a:buNone/>
            </a:pPr>
            <a:r>
              <a:rPr lang="en-US" sz="950" dirty="0">
                <a:solidFill>
                  <a:srgbClr val="D4D4D1"/>
                </a:solidFill>
                <a:latin typeface="Roboto" pitchFamily="34" charset="0"/>
                <a:ea typeface="Roboto" pitchFamily="34" charset="-122"/>
                <a:cs typeface="Roboto" pitchFamily="34" charset="-120"/>
              </a:rPr>
              <a:t>sí</a:t>
            </a:r>
            <a:endParaRPr lang="en-US" sz="950" dirty="0"/>
          </a:p>
        </p:txBody>
      </p:sp>
      <p:sp>
        <p:nvSpPr>
          <p:cNvPr id="14" name="Text 11"/>
          <p:cNvSpPr/>
          <p:nvPr/>
        </p:nvSpPr>
        <p:spPr>
          <a:xfrm>
            <a:off x="8069345" y="6236921"/>
            <a:ext cx="182851" cy="260443"/>
          </a:xfrm>
          <a:prstGeom prst="rect">
            <a:avLst/>
          </a:prstGeom>
          <a:noFill/>
          <a:ln/>
        </p:spPr>
        <p:txBody>
          <a:bodyPr wrap="none" lIns="0" tIns="0" rIns="0" bIns="0" rtlCol="0" anchor="t"/>
          <a:lstStyle/>
          <a:p>
            <a:pPr algn="ctr" indent="0" marL="0">
              <a:lnSpc>
                <a:spcPts val="1500"/>
              </a:lnSpc>
              <a:buNone/>
            </a:pPr>
            <a:r>
              <a:rPr lang="en-US" sz="950" dirty="0">
                <a:solidFill>
                  <a:srgbClr val="D4D4D1"/>
                </a:solidFill>
                <a:latin typeface="Roboto" pitchFamily="34" charset="0"/>
                <a:ea typeface="Roboto" pitchFamily="34" charset="-122"/>
                <a:cs typeface="Roboto" pitchFamily="34" charset="-120"/>
              </a:rPr>
              <a:t>no</a:t>
            </a:r>
            <a:endParaRPr lang="en-US" sz="9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41720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Eficiencia Operativa</a:t>
            </a:r>
            <a:endParaRPr lang="en-US" sz="3900" dirty="0"/>
          </a:p>
        </p:txBody>
      </p:sp>
      <p:sp>
        <p:nvSpPr>
          <p:cNvPr id="3" name="Shape 1"/>
          <p:cNvSpPr/>
          <p:nvPr/>
        </p:nvSpPr>
        <p:spPr>
          <a:xfrm>
            <a:off x="793790" y="3434120"/>
            <a:ext cx="13042821" cy="2378273"/>
          </a:xfrm>
          <a:prstGeom prst="roundRect">
            <a:avLst>
              <a:gd name="adj" fmla="val 1252"/>
            </a:avLst>
          </a:prstGeom>
          <a:noFill/>
          <a:ln w="7620">
            <a:solidFill>
              <a:srgbClr val="FFFFFF">
                <a:alpha val="24000"/>
              </a:srgbClr>
            </a:solidFill>
            <a:prstDash val="solid"/>
          </a:ln>
        </p:spPr>
      </p:sp>
      <p:sp>
        <p:nvSpPr>
          <p:cNvPr id="4" name="Shape 2"/>
          <p:cNvSpPr/>
          <p:nvPr/>
        </p:nvSpPr>
        <p:spPr>
          <a:xfrm>
            <a:off x="801410" y="3441740"/>
            <a:ext cx="13026271" cy="650319"/>
          </a:xfrm>
          <a:prstGeom prst="rect">
            <a:avLst/>
          </a:prstGeom>
          <a:solidFill>
            <a:srgbClr val="FFFFFF">
              <a:alpha val="4000"/>
            </a:srgbClr>
          </a:solidFill>
          <a:ln/>
        </p:spPr>
      </p:sp>
      <p:sp>
        <p:nvSpPr>
          <p:cNvPr id="5" name="Text 3"/>
          <p:cNvSpPr/>
          <p:nvPr/>
        </p:nvSpPr>
        <p:spPr>
          <a:xfrm>
            <a:off x="1001197" y="3568422"/>
            <a:ext cx="394108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Proceso</a:t>
            </a:r>
            <a:endParaRPr lang="en-US" sz="1950" dirty="0"/>
          </a:p>
        </p:txBody>
      </p:sp>
      <p:sp>
        <p:nvSpPr>
          <p:cNvPr id="6" name="Text 4"/>
          <p:cNvSpPr/>
          <p:nvPr/>
        </p:nvSpPr>
        <p:spPr>
          <a:xfrm>
            <a:off x="5346621" y="3568422"/>
            <a:ext cx="393727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Tradicional</a:t>
            </a:r>
            <a:endParaRPr lang="en-US" sz="1950" dirty="0"/>
          </a:p>
        </p:txBody>
      </p:sp>
      <p:sp>
        <p:nvSpPr>
          <p:cNvPr id="7" name="Text 5"/>
          <p:cNvSpPr/>
          <p:nvPr/>
        </p:nvSpPr>
        <p:spPr>
          <a:xfrm>
            <a:off x="9688235" y="3568422"/>
            <a:ext cx="394108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Tokenizado</a:t>
            </a:r>
            <a:endParaRPr lang="en-US" sz="1950" dirty="0"/>
          </a:p>
        </p:txBody>
      </p:sp>
      <p:sp>
        <p:nvSpPr>
          <p:cNvPr id="8" name="Shape 6"/>
          <p:cNvSpPr/>
          <p:nvPr/>
        </p:nvSpPr>
        <p:spPr>
          <a:xfrm>
            <a:off x="801410" y="4092059"/>
            <a:ext cx="13026271" cy="570905"/>
          </a:xfrm>
          <a:prstGeom prst="rect">
            <a:avLst/>
          </a:prstGeom>
          <a:solidFill>
            <a:srgbClr val="000000">
              <a:alpha val="4000"/>
            </a:srgbClr>
          </a:solidFill>
          <a:ln/>
        </p:spPr>
      </p:sp>
      <p:sp>
        <p:nvSpPr>
          <p:cNvPr id="9" name="Text 7"/>
          <p:cNvSpPr/>
          <p:nvPr/>
        </p:nvSpPr>
        <p:spPr>
          <a:xfrm>
            <a:off x="1001197" y="4218742"/>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Emisión</a:t>
            </a:r>
            <a:endParaRPr lang="en-US" sz="1550" dirty="0"/>
          </a:p>
        </p:txBody>
      </p:sp>
      <p:sp>
        <p:nvSpPr>
          <p:cNvPr id="10" name="Text 8"/>
          <p:cNvSpPr/>
          <p:nvPr/>
        </p:nvSpPr>
        <p:spPr>
          <a:xfrm>
            <a:off x="5346621" y="4218742"/>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45 días</a:t>
            </a:r>
            <a:endParaRPr lang="en-US" sz="1550" dirty="0"/>
          </a:p>
        </p:txBody>
      </p:sp>
      <p:sp>
        <p:nvSpPr>
          <p:cNvPr id="11" name="Text 9"/>
          <p:cNvSpPr/>
          <p:nvPr/>
        </p:nvSpPr>
        <p:spPr>
          <a:xfrm>
            <a:off x="9688235" y="4218742"/>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2 minutos</a:t>
            </a:r>
            <a:endParaRPr lang="en-US" sz="1550" dirty="0"/>
          </a:p>
        </p:txBody>
      </p:sp>
      <p:sp>
        <p:nvSpPr>
          <p:cNvPr id="12" name="Shape 10"/>
          <p:cNvSpPr/>
          <p:nvPr/>
        </p:nvSpPr>
        <p:spPr>
          <a:xfrm>
            <a:off x="801410" y="4662964"/>
            <a:ext cx="13026271" cy="570905"/>
          </a:xfrm>
          <a:prstGeom prst="rect">
            <a:avLst/>
          </a:prstGeom>
          <a:solidFill>
            <a:srgbClr val="FFFFFF">
              <a:alpha val="4000"/>
            </a:srgbClr>
          </a:solidFill>
          <a:ln/>
        </p:spPr>
      </p:sp>
      <p:sp>
        <p:nvSpPr>
          <p:cNvPr id="13" name="Text 11"/>
          <p:cNvSpPr/>
          <p:nvPr/>
        </p:nvSpPr>
        <p:spPr>
          <a:xfrm>
            <a:off x="1001197" y="4789646"/>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Verificación</a:t>
            </a:r>
            <a:endParaRPr lang="en-US" sz="1550" dirty="0"/>
          </a:p>
        </p:txBody>
      </p:sp>
      <p:sp>
        <p:nvSpPr>
          <p:cNvPr id="14" name="Text 12"/>
          <p:cNvSpPr/>
          <p:nvPr/>
        </p:nvSpPr>
        <p:spPr>
          <a:xfrm>
            <a:off x="5346621" y="4789646"/>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10 días</a:t>
            </a:r>
            <a:endParaRPr lang="en-US" sz="1550" dirty="0"/>
          </a:p>
        </p:txBody>
      </p:sp>
      <p:sp>
        <p:nvSpPr>
          <p:cNvPr id="15" name="Text 13"/>
          <p:cNvSpPr/>
          <p:nvPr/>
        </p:nvSpPr>
        <p:spPr>
          <a:xfrm>
            <a:off x="9688235" y="4789646"/>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1 minuto</a:t>
            </a:r>
            <a:endParaRPr lang="en-US" sz="1550" dirty="0"/>
          </a:p>
        </p:txBody>
      </p:sp>
      <p:sp>
        <p:nvSpPr>
          <p:cNvPr id="16" name="Shape 14"/>
          <p:cNvSpPr/>
          <p:nvPr/>
        </p:nvSpPr>
        <p:spPr>
          <a:xfrm>
            <a:off x="801410" y="5233868"/>
            <a:ext cx="13026271" cy="570905"/>
          </a:xfrm>
          <a:prstGeom prst="rect">
            <a:avLst/>
          </a:prstGeom>
          <a:solidFill>
            <a:srgbClr val="000000">
              <a:alpha val="4000"/>
            </a:srgbClr>
          </a:solidFill>
          <a:ln/>
        </p:spPr>
      </p:sp>
      <p:sp>
        <p:nvSpPr>
          <p:cNvPr id="17" name="Text 15"/>
          <p:cNvSpPr/>
          <p:nvPr/>
        </p:nvSpPr>
        <p:spPr>
          <a:xfrm>
            <a:off x="1001197" y="5360551"/>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Costos</a:t>
            </a:r>
            <a:endParaRPr lang="en-US" sz="1550" dirty="0"/>
          </a:p>
        </p:txBody>
      </p:sp>
      <p:sp>
        <p:nvSpPr>
          <p:cNvPr id="18" name="Text 16"/>
          <p:cNvSpPr/>
          <p:nvPr/>
        </p:nvSpPr>
        <p:spPr>
          <a:xfrm>
            <a:off x="5346621" y="5360551"/>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&gt;10 000 CUP</a:t>
            </a:r>
            <a:endParaRPr lang="en-US" sz="1550" dirty="0"/>
          </a:p>
        </p:txBody>
      </p:sp>
      <p:sp>
        <p:nvSpPr>
          <p:cNvPr id="19" name="Text 17"/>
          <p:cNvSpPr/>
          <p:nvPr/>
        </p:nvSpPr>
        <p:spPr>
          <a:xfrm>
            <a:off x="9688235" y="5360551"/>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&lt; 1 USD en gas</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3641" y="674727"/>
            <a:ext cx="5165765" cy="615077"/>
          </a:xfrm>
          <a:prstGeom prst="rect">
            <a:avLst/>
          </a:prstGeom>
          <a:noFill/>
          <a:ln/>
        </p:spPr>
        <p:txBody>
          <a:bodyPr wrap="none" lIns="0" tIns="0" rIns="0" bIns="0" rtlCol="0" anchor="t"/>
          <a:lstStyle/>
          <a:p>
            <a:pPr algn="l" indent="0" marL="0">
              <a:lnSpc>
                <a:spcPts val="4800"/>
              </a:lnSpc>
              <a:buNone/>
            </a:pPr>
            <a:r>
              <a:rPr lang="en-US" sz="3850" dirty="0">
                <a:solidFill>
                  <a:srgbClr val="F3F3F2"/>
                </a:solidFill>
                <a:latin typeface="IBM Plex Sans Medium" pitchFamily="34" charset="0"/>
                <a:ea typeface="IBM Plex Sans Medium" pitchFamily="34" charset="-122"/>
                <a:cs typeface="IBM Plex Sans Medium" pitchFamily="34" charset="-120"/>
              </a:rPr>
              <a:t>Perspectivas de Futuro</a:t>
            </a:r>
            <a:endParaRPr lang="en-US" sz="3850" dirty="0"/>
          </a:p>
        </p:txBody>
      </p:sp>
      <p:sp>
        <p:nvSpPr>
          <p:cNvPr id="4" name="Shape 1"/>
          <p:cNvSpPr/>
          <p:nvPr/>
        </p:nvSpPr>
        <p:spPr>
          <a:xfrm>
            <a:off x="6273641" y="1584960"/>
            <a:ext cx="196810" cy="1448753"/>
          </a:xfrm>
          <a:prstGeom prst="roundRect">
            <a:avLst>
              <a:gd name="adj" fmla="val 15002"/>
            </a:avLst>
          </a:prstGeom>
          <a:solidFill>
            <a:srgbClr val="484B51"/>
          </a:solidFill>
          <a:ln/>
        </p:spPr>
      </p:sp>
      <p:sp>
        <p:nvSpPr>
          <p:cNvPr id="5" name="Text 2"/>
          <p:cNvSpPr/>
          <p:nvPr/>
        </p:nvSpPr>
        <p:spPr>
          <a:xfrm>
            <a:off x="6667262" y="1781770"/>
            <a:ext cx="2478643" cy="307538"/>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Escalabilidad en Cuba</a:t>
            </a:r>
            <a:endParaRPr lang="en-US" sz="1900" dirty="0"/>
          </a:p>
        </p:txBody>
      </p:sp>
      <p:sp>
        <p:nvSpPr>
          <p:cNvPr id="6" name="Text 3"/>
          <p:cNvSpPr/>
          <p:nvPr/>
        </p:nvSpPr>
        <p:spPr>
          <a:xfrm>
            <a:off x="6667262" y="2207300"/>
            <a:ext cx="7175897" cy="629603"/>
          </a:xfrm>
          <a:prstGeom prst="rect">
            <a:avLst/>
          </a:prstGeom>
          <a:noFill/>
          <a:ln/>
        </p:spPr>
        <p:txBody>
          <a:bodyPr wrap="square" lIns="0" tIns="0" rIns="0" bIns="0" rtlCol="0" anchor="t"/>
          <a:lstStyle/>
          <a:p>
            <a:pPr algn="l" indent="0" marL="0">
              <a:lnSpc>
                <a:spcPts val="2450"/>
              </a:lnSpc>
              <a:buNone/>
            </a:pPr>
            <a:r>
              <a:rPr lang="en-US" sz="1500" dirty="0">
                <a:solidFill>
                  <a:srgbClr val="D4D4D1"/>
                </a:solidFill>
                <a:latin typeface="Roboto" pitchFamily="34" charset="0"/>
                <a:ea typeface="Roboto" pitchFamily="34" charset="-122"/>
                <a:cs typeface="Roboto" pitchFamily="34" charset="-120"/>
              </a:rPr>
              <a:t>Implementación de pruebas piloto en la Universidad de La Habana para validar la escalabilidad.</a:t>
            </a:r>
            <a:endParaRPr lang="en-US" sz="1500" dirty="0"/>
          </a:p>
        </p:txBody>
      </p:sp>
      <p:sp>
        <p:nvSpPr>
          <p:cNvPr id="7" name="Shape 4"/>
          <p:cNvSpPr/>
          <p:nvPr/>
        </p:nvSpPr>
        <p:spPr>
          <a:xfrm>
            <a:off x="6568797" y="3181231"/>
            <a:ext cx="196810" cy="1448753"/>
          </a:xfrm>
          <a:prstGeom prst="roundRect">
            <a:avLst>
              <a:gd name="adj" fmla="val 15002"/>
            </a:avLst>
          </a:prstGeom>
          <a:solidFill>
            <a:srgbClr val="484B51"/>
          </a:solidFill>
          <a:ln/>
        </p:spPr>
      </p:sp>
      <p:sp>
        <p:nvSpPr>
          <p:cNvPr id="8" name="Text 5"/>
          <p:cNvSpPr/>
          <p:nvPr/>
        </p:nvSpPr>
        <p:spPr>
          <a:xfrm>
            <a:off x="6962418" y="3378041"/>
            <a:ext cx="2925604" cy="307538"/>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Colaboración con MINJUS</a:t>
            </a:r>
            <a:endParaRPr lang="en-US" sz="1900" dirty="0"/>
          </a:p>
        </p:txBody>
      </p:sp>
      <p:sp>
        <p:nvSpPr>
          <p:cNvPr id="9" name="Text 6"/>
          <p:cNvSpPr/>
          <p:nvPr/>
        </p:nvSpPr>
        <p:spPr>
          <a:xfrm>
            <a:off x="6962418" y="3803571"/>
            <a:ext cx="6880741" cy="629603"/>
          </a:xfrm>
          <a:prstGeom prst="rect">
            <a:avLst/>
          </a:prstGeom>
          <a:noFill/>
          <a:ln/>
        </p:spPr>
        <p:txBody>
          <a:bodyPr wrap="square" lIns="0" tIns="0" rIns="0" bIns="0" rtlCol="0" anchor="t"/>
          <a:lstStyle/>
          <a:p>
            <a:pPr algn="l" indent="0" marL="0">
              <a:lnSpc>
                <a:spcPts val="2450"/>
              </a:lnSpc>
              <a:buNone/>
            </a:pPr>
            <a:r>
              <a:rPr lang="en-US" sz="1500" dirty="0">
                <a:solidFill>
                  <a:srgbClr val="D4D4D1"/>
                </a:solidFill>
                <a:latin typeface="Roboto" pitchFamily="34" charset="0"/>
                <a:ea typeface="Roboto" pitchFamily="34" charset="-122"/>
                <a:cs typeface="Roboto" pitchFamily="34" charset="-120"/>
              </a:rPr>
              <a:t>Integración con la plataforma nacional de legalización del Ministerio de Justicia.</a:t>
            </a:r>
            <a:endParaRPr lang="en-US" sz="1500" dirty="0"/>
          </a:p>
        </p:txBody>
      </p:sp>
      <p:sp>
        <p:nvSpPr>
          <p:cNvPr id="10" name="Shape 7"/>
          <p:cNvSpPr/>
          <p:nvPr/>
        </p:nvSpPr>
        <p:spPr>
          <a:xfrm>
            <a:off x="6864072" y="4777502"/>
            <a:ext cx="196810" cy="1180981"/>
          </a:xfrm>
          <a:prstGeom prst="roundRect">
            <a:avLst>
              <a:gd name="adj" fmla="val 15002"/>
            </a:avLst>
          </a:prstGeom>
          <a:solidFill>
            <a:srgbClr val="484B51"/>
          </a:solidFill>
          <a:ln/>
        </p:spPr>
      </p:sp>
      <p:sp>
        <p:nvSpPr>
          <p:cNvPr id="11" name="Text 8"/>
          <p:cNvSpPr/>
          <p:nvPr/>
        </p:nvSpPr>
        <p:spPr>
          <a:xfrm>
            <a:off x="7257693" y="4974312"/>
            <a:ext cx="3097649" cy="307538"/>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Estándares Internacionales</a:t>
            </a:r>
            <a:endParaRPr lang="en-US" sz="1900" dirty="0"/>
          </a:p>
        </p:txBody>
      </p:sp>
      <p:sp>
        <p:nvSpPr>
          <p:cNvPr id="12" name="Text 9"/>
          <p:cNvSpPr/>
          <p:nvPr/>
        </p:nvSpPr>
        <p:spPr>
          <a:xfrm>
            <a:off x="7257693" y="5399842"/>
            <a:ext cx="6585466" cy="314801"/>
          </a:xfrm>
          <a:prstGeom prst="rect">
            <a:avLst/>
          </a:prstGeom>
          <a:noFill/>
          <a:ln/>
        </p:spPr>
        <p:txBody>
          <a:bodyPr wrap="none" lIns="0" tIns="0" rIns="0" bIns="0" rtlCol="0" anchor="t"/>
          <a:lstStyle/>
          <a:p>
            <a:pPr algn="l" indent="0" marL="0">
              <a:lnSpc>
                <a:spcPts val="2450"/>
              </a:lnSpc>
              <a:buNone/>
            </a:pPr>
            <a:r>
              <a:rPr lang="en-US" sz="1500" dirty="0">
                <a:solidFill>
                  <a:srgbClr val="D4D4D1"/>
                </a:solidFill>
                <a:latin typeface="Roboto" pitchFamily="34" charset="0"/>
                <a:ea typeface="Roboto" pitchFamily="34" charset="-122"/>
                <a:cs typeface="Roboto" pitchFamily="34" charset="-120"/>
              </a:rPr>
              <a:t>Adaptación a estándares internacionales como W3C Verifiable Credentials.</a:t>
            </a:r>
            <a:endParaRPr lang="en-US" sz="1500" dirty="0"/>
          </a:p>
        </p:txBody>
      </p:sp>
      <p:sp>
        <p:nvSpPr>
          <p:cNvPr id="13" name="Shape 10"/>
          <p:cNvSpPr/>
          <p:nvPr/>
        </p:nvSpPr>
        <p:spPr>
          <a:xfrm>
            <a:off x="7159347" y="6106001"/>
            <a:ext cx="196810" cy="1448753"/>
          </a:xfrm>
          <a:prstGeom prst="roundRect">
            <a:avLst>
              <a:gd name="adj" fmla="val 15002"/>
            </a:avLst>
          </a:prstGeom>
          <a:solidFill>
            <a:srgbClr val="484B51"/>
          </a:solidFill>
          <a:ln/>
        </p:spPr>
      </p:sp>
      <p:sp>
        <p:nvSpPr>
          <p:cNvPr id="14" name="Text 11"/>
          <p:cNvSpPr/>
          <p:nvPr/>
        </p:nvSpPr>
        <p:spPr>
          <a:xfrm>
            <a:off x="7552968" y="6302812"/>
            <a:ext cx="2858453" cy="307538"/>
          </a:xfrm>
          <a:prstGeom prst="rect">
            <a:avLst/>
          </a:prstGeom>
          <a:noFill/>
          <a:ln/>
        </p:spPr>
        <p:txBody>
          <a:bodyPr wrap="none" lIns="0" tIns="0" rIns="0" bIns="0" rtlCol="0" anchor="t"/>
          <a:lstStyle/>
          <a:p>
            <a:pPr algn="l" indent="0" marL="0">
              <a:lnSpc>
                <a:spcPts val="2400"/>
              </a:lnSpc>
              <a:buNone/>
            </a:pPr>
            <a:r>
              <a:rPr lang="en-US" sz="1900" dirty="0">
                <a:solidFill>
                  <a:srgbClr val="D4D4D1"/>
                </a:solidFill>
                <a:latin typeface="IBM Plex Sans Medium" pitchFamily="34" charset="0"/>
                <a:ea typeface="IBM Plex Sans Medium" pitchFamily="34" charset="-122"/>
                <a:cs typeface="IBM Plex Sans Medium" pitchFamily="34" charset="-120"/>
              </a:rPr>
              <a:t>Currículos Modularizados</a:t>
            </a:r>
            <a:endParaRPr lang="en-US" sz="1900" dirty="0"/>
          </a:p>
        </p:txBody>
      </p:sp>
      <p:sp>
        <p:nvSpPr>
          <p:cNvPr id="15" name="Text 12"/>
          <p:cNvSpPr/>
          <p:nvPr/>
        </p:nvSpPr>
        <p:spPr>
          <a:xfrm>
            <a:off x="7552968" y="6728341"/>
            <a:ext cx="6290191" cy="629603"/>
          </a:xfrm>
          <a:prstGeom prst="rect">
            <a:avLst/>
          </a:prstGeom>
          <a:noFill/>
          <a:ln/>
        </p:spPr>
        <p:txBody>
          <a:bodyPr wrap="square" lIns="0" tIns="0" rIns="0" bIns="0" rtlCol="0" anchor="t"/>
          <a:lstStyle/>
          <a:p>
            <a:pPr algn="l" indent="0" marL="0">
              <a:lnSpc>
                <a:spcPts val="2450"/>
              </a:lnSpc>
              <a:buNone/>
            </a:pPr>
            <a:r>
              <a:rPr lang="en-US" sz="1500" dirty="0">
                <a:solidFill>
                  <a:srgbClr val="D4D4D1"/>
                </a:solidFill>
                <a:latin typeface="Roboto" pitchFamily="34" charset="0"/>
                <a:ea typeface="Roboto" pitchFamily="34" charset="-122"/>
                <a:cs typeface="Roboto" pitchFamily="34" charset="-120"/>
              </a:rPr>
              <a:t>Vinculación de tokens a identidades descentralizadas (DID) y tokenización de habilidades específicas para currículos modulares.</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721298"/>
          </a:xfrm>
          <a:prstGeom prst="rect">
            <a:avLst/>
          </a:prstGeom>
        </p:spPr>
      </p:pic>
      <p:sp>
        <p:nvSpPr>
          <p:cNvPr id="3" name="Text 0"/>
          <p:cNvSpPr/>
          <p:nvPr/>
        </p:nvSpPr>
        <p:spPr>
          <a:xfrm>
            <a:off x="793790" y="5181481"/>
            <a:ext cx="13042821" cy="1587818"/>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A nivel internacional podríamos tomar como referencia la experiencia de países como México, donde el Instituto Tecnológico de Monterrey ha emitido 90 000 títulos tokenizados desde 2023, reduciendo costos administrativos en un 40%. En Singapur, el gobierno implementó OpenCerts, verificando 1.2 millones de credenciales anuales, mientras que en la Unión Europea el proyecto ESBI conecta a 28 países para reconocimiento mutuo de cualificaciones.</a:t>
            </a:r>
            <a:endParaRPr lang="en-US" sz="19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6507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Conclusiones</a:t>
            </a:r>
            <a:endParaRPr lang="en-US" sz="3900" dirty="0"/>
          </a:p>
        </p:txBody>
      </p:sp>
      <p:sp>
        <p:nvSpPr>
          <p:cNvPr id="4" name="Text 1"/>
          <p:cNvSpPr/>
          <p:nvPr/>
        </p:nvSpPr>
        <p:spPr>
          <a:xfrm>
            <a:off x="6280190" y="3382804"/>
            <a:ext cx="7556421" cy="2381726"/>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Este sistema demuestra que la tokenización de títulos universitarios en blockchain es técnicamente viable, económicamente eficiente y estratégicamente alineada con las póliticas de educación cubanas e internacionales. Resuelve problemas críticos como la falsificación documental y la lentitud burocrática, posicionando a Cuba como pionera en la transformación digital educativa en América Latina.</a:t>
            </a:r>
            <a:endParaRPr lang="en-US" sz="19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999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Retos a futuro</a:t>
            </a:r>
            <a:endParaRPr lang="en-US" sz="3900" dirty="0"/>
          </a:p>
        </p:txBody>
      </p:sp>
      <p:sp>
        <p:nvSpPr>
          <p:cNvPr id="4" name="Text 1"/>
          <p:cNvSpPr/>
          <p:nvPr/>
        </p:nvSpPr>
        <p:spPr>
          <a:xfrm>
            <a:off x="793790" y="2757726"/>
            <a:ext cx="7556421" cy="952619"/>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1"/>
            </a:pPr>
            <a:r>
              <a:rPr lang="en-US" sz="1550" dirty="0">
                <a:solidFill>
                  <a:srgbClr val="D4D4D1"/>
                </a:solidFill>
                <a:latin typeface="Roboto" pitchFamily="34" charset="0"/>
                <a:ea typeface="Roboto" pitchFamily="34" charset="-122"/>
                <a:cs typeface="Roboto" pitchFamily="34" charset="-120"/>
              </a:rPr>
              <a:t>Adoptar un marco legal para tokens académicos en colaboración con el MINJUS y crear una resolución ministerial para títulos tokenizados, estableciendo estándares de emisión y verificación.</a:t>
            </a:r>
            <a:endParaRPr lang="en-US" sz="1550" dirty="0"/>
          </a:p>
        </p:txBody>
      </p:sp>
      <p:sp>
        <p:nvSpPr>
          <p:cNvPr id="5" name="Text 2"/>
          <p:cNvSpPr/>
          <p:nvPr/>
        </p:nvSpPr>
        <p:spPr>
          <a:xfrm>
            <a:off x="793790" y="3779758"/>
            <a:ext cx="7556421" cy="1270159"/>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2"/>
            </a:pPr>
            <a:r>
              <a:rPr lang="en-US" sz="1550" dirty="0">
                <a:solidFill>
                  <a:srgbClr val="D4D4D1"/>
                </a:solidFill>
                <a:latin typeface="Roboto" pitchFamily="34" charset="0"/>
                <a:ea typeface="Roboto" pitchFamily="34" charset="-122"/>
                <a:cs typeface="Roboto" pitchFamily="34" charset="-120"/>
              </a:rPr>
              <a:t>Desplegar nodos blockchain en universidades y desarrollar portales de verificación pública para empleadores a nivel nacional e internacional, así como una interfaz para facilitar la emisión y revocación de títulos por parte del personal docente encargado.</a:t>
            </a:r>
            <a:endParaRPr lang="en-US" sz="1550" dirty="0"/>
          </a:p>
        </p:txBody>
      </p:sp>
      <p:sp>
        <p:nvSpPr>
          <p:cNvPr id="6" name="Text 3"/>
          <p:cNvSpPr/>
          <p:nvPr/>
        </p:nvSpPr>
        <p:spPr>
          <a:xfrm>
            <a:off x="793790" y="5119330"/>
            <a:ext cx="7556421" cy="1270159"/>
          </a:xfrm>
          <a:prstGeom prst="rect">
            <a:avLst/>
          </a:prstGeom>
          <a:noFill/>
          <a:ln/>
        </p:spPr>
        <p:txBody>
          <a:bodyPr wrap="square" lIns="0" tIns="0" rIns="0" bIns="0" rtlCol="0" anchor="t"/>
          <a:lstStyle/>
          <a:p>
            <a:pPr algn="l" marL="342900" indent="-342900">
              <a:lnSpc>
                <a:spcPts val="2500"/>
              </a:lnSpc>
              <a:buSzPct val="100000"/>
              <a:buFont typeface="+mj-lt"/>
              <a:buAutoNum type="arabicPeriod" startAt="3"/>
            </a:pPr>
            <a:r>
              <a:rPr lang="en-US" sz="1550" dirty="0">
                <a:solidFill>
                  <a:srgbClr val="D4D4D1"/>
                </a:solidFill>
                <a:latin typeface="Roboto" pitchFamily="34" charset="0"/>
                <a:ea typeface="Roboto" pitchFamily="34" charset="-122"/>
                <a:cs typeface="Roboto" pitchFamily="34" charset="-120"/>
              </a:rPr>
              <a:t>Explorar alianzas con plataformas como Blockchain Qualifications para homologación automática de títulos a nivel internacional, ESBI (Infraestructura Europea de Blockchain) y participar en consorcios educativos de ALBA-Blockchain.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6781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Realidad Nacional: Trámites Burocráticos en Cuba</a:t>
            </a:r>
            <a:endParaRPr lang="en-US" sz="3900" dirty="0"/>
          </a:p>
        </p:txBody>
      </p:sp>
      <p:sp>
        <p:nvSpPr>
          <p:cNvPr id="4" name="Shape 1"/>
          <p:cNvSpPr/>
          <p:nvPr/>
        </p:nvSpPr>
        <p:spPr>
          <a:xfrm>
            <a:off x="793790" y="3105626"/>
            <a:ext cx="446484" cy="446484"/>
          </a:xfrm>
          <a:prstGeom prst="roundRect">
            <a:avLst>
              <a:gd name="adj" fmla="val 6668"/>
            </a:avLst>
          </a:prstGeom>
          <a:solidFill>
            <a:srgbClr val="484B51"/>
          </a:solidFill>
          <a:ln/>
        </p:spPr>
      </p:sp>
      <p:sp>
        <p:nvSpPr>
          <p:cNvPr id="5" name="Text 2"/>
          <p:cNvSpPr/>
          <p:nvPr/>
        </p:nvSpPr>
        <p:spPr>
          <a:xfrm>
            <a:off x="868204" y="314283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1</a:t>
            </a:r>
            <a:endParaRPr lang="en-US" sz="2300" dirty="0"/>
          </a:p>
        </p:txBody>
      </p:sp>
      <p:sp>
        <p:nvSpPr>
          <p:cNvPr id="6" name="Text 3"/>
          <p:cNvSpPr/>
          <p:nvPr/>
        </p:nvSpPr>
        <p:spPr>
          <a:xfrm>
            <a:off x="1438632" y="317384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Tiempo de Trámite</a:t>
            </a:r>
            <a:endParaRPr lang="en-US" sz="1950" dirty="0"/>
          </a:p>
        </p:txBody>
      </p:sp>
      <p:sp>
        <p:nvSpPr>
          <p:cNvPr id="7" name="Text 4"/>
          <p:cNvSpPr/>
          <p:nvPr/>
        </p:nvSpPr>
        <p:spPr>
          <a:xfrm>
            <a:off x="1438632" y="3603069"/>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Hasta 60 días hábiles de trámites burocráticos para legalizar un título.</a:t>
            </a:r>
            <a:endParaRPr lang="en-US" sz="1550" dirty="0"/>
          </a:p>
        </p:txBody>
      </p:sp>
      <p:sp>
        <p:nvSpPr>
          <p:cNvPr id="8" name="Shape 5"/>
          <p:cNvSpPr/>
          <p:nvPr/>
        </p:nvSpPr>
        <p:spPr>
          <a:xfrm>
            <a:off x="793790" y="4317444"/>
            <a:ext cx="446484" cy="446484"/>
          </a:xfrm>
          <a:prstGeom prst="roundRect">
            <a:avLst>
              <a:gd name="adj" fmla="val 6668"/>
            </a:avLst>
          </a:prstGeom>
          <a:solidFill>
            <a:srgbClr val="484B51"/>
          </a:solidFill>
          <a:ln/>
        </p:spPr>
      </p:sp>
      <p:sp>
        <p:nvSpPr>
          <p:cNvPr id="9" name="Text 6"/>
          <p:cNvSpPr/>
          <p:nvPr/>
        </p:nvSpPr>
        <p:spPr>
          <a:xfrm>
            <a:off x="868204" y="4354651"/>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2</a:t>
            </a:r>
            <a:endParaRPr lang="en-US" sz="2300" dirty="0"/>
          </a:p>
        </p:txBody>
      </p:sp>
      <p:sp>
        <p:nvSpPr>
          <p:cNvPr id="10" name="Text 7"/>
          <p:cNvSpPr/>
          <p:nvPr/>
        </p:nvSpPr>
        <p:spPr>
          <a:xfrm>
            <a:off x="1438632" y="4385667"/>
            <a:ext cx="2731294"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Instancias Involucradas</a:t>
            </a:r>
            <a:endParaRPr lang="en-US" sz="1950" dirty="0"/>
          </a:p>
        </p:txBody>
      </p:sp>
      <p:sp>
        <p:nvSpPr>
          <p:cNvPr id="11" name="Text 8"/>
          <p:cNvSpPr/>
          <p:nvPr/>
        </p:nvSpPr>
        <p:spPr>
          <a:xfrm>
            <a:off x="1438632" y="4814888"/>
            <a:ext cx="6911578" cy="63507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Intervención de 4 instancias diferentes: Universidad, Ministerio de Educación Superior, Ministerio de Justicia y Consulados.</a:t>
            </a:r>
            <a:endParaRPr lang="en-US" sz="1550" dirty="0"/>
          </a:p>
        </p:txBody>
      </p:sp>
      <p:sp>
        <p:nvSpPr>
          <p:cNvPr id="12" name="Shape 9"/>
          <p:cNvSpPr/>
          <p:nvPr/>
        </p:nvSpPr>
        <p:spPr>
          <a:xfrm>
            <a:off x="793790" y="5846802"/>
            <a:ext cx="446484" cy="446484"/>
          </a:xfrm>
          <a:prstGeom prst="roundRect">
            <a:avLst>
              <a:gd name="adj" fmla="val 6668"/>
            </a:avLst>
          </a:prstGeom>
          <a:solidFill>
            <a:srgbClr val="484B51"/>
          </a:solidFill>
          <a:ln/>
        </p:spPr>
      </p:sp>
      <p:sp>
        <p:nvSpPr>
          <p:cNvPr id="13" name="Text 10"/>
          <p:cNvSpPr/>
          <p:nvPr/>
        </p:nvSpPr>
        <p:spPr>
          <a:xfrm>
            <a:off x="868204" y="5884009"/>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4D4D1"/>
                </a:solidFill>
                <a:latin typeface="IBM Plex Sans Medium" pitchFamily="34" charset="0"/>
                <a:ea typeface="IBM Plex Sans Medium" pitchFamily="34" charset="-122"/>
                <a:cs typeface="IBM Plex Sans Medium" pitchFamily="34" charset="-120"/>
              </a:rPr>
              <a:t>3</a:t>
            </a:r>
            <a:endParaRPr lang="en-US" sz="2300" dirty="0"/>
          </a:p>
        </p:txBody>
      </p:sp>
      <p:sp>
        <p:nvSpPr>
          <p:cNvPr id="14" name="Text 11"/>
          <p:cNvSpPr/>
          <p:nvPr/>
        </p:nvSpPr>
        <p:spPr>
          <a:xfrm>
            <a:off x="1438632" y="59150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4D4D1"/>
                </a:solidFill>
                <a:latin typeface="IBM Plex Sans Medium" pitchFamily="34" charset="0"/>
                <a:ea typeface="IBM Plex Sans Medium" pitchFamily="34" charset="-122"/>
                <a:cs typeface="IBM Plex Sans Medium" pitchFamily="34" charset="-120"/>
              </a:rPr>
              <a:t>Costos Elevados</a:t>
            </a:r>
            <a:endParaRPr lang="en-US" sz="1950" dirty="0"/>
          </a:p>
        </p:txBody>
      </p:sp>
      <p:sp>
        <p:nvSpPr>
          <p:cNvPr id="15" name="Text 12"/>
          <p:cNvSpPr/>
          <p:nvPr/>
        </p:nvSpPr>
        <p:spPr>
          <a:xfrm>
            <a:off x="1438632" y="6344245"/>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Costos que superan los 10 000 pesos cubanos por documento.</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84446"/>
            <a:ext cx="8961715"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Nuestra Solución Basada en Blockchain</a:t>
            </a:r>
            <a:endParaRPr lang="en-US" sz="3900" dirty="0"/>
          </a:p>
        </p:txBody>
      </p:sp>
      <p:pic>
        <p:nvPicPr>
          <p:cNvPr id="3" name="Image 0" descr="preencoded.png">    </p:cNvPr>
          <p:cNvPicPr>
            <a:picLocks noChangeAspect="1"/>
          </p:cNvPicPr>
          <p:nvPr/>
        </p:nvPicPr>
        <p:blipFill>
          <a:blip r:embed="rId1"/>
          <a:stretch>
            <a:fillRect/>
          </a:stretch>
        </p:blipFill>
        <p:spPr>
          <a:xfrm>
            <a:off x="793790" y="2425422"/>
            <a:ext cx="6279356" cy="4296370"/>
          </a:xfrm>
          <a:prstGeom prst="rect">
            <a:avLst/>
          </a:prstGeom>
        </p:spPr>
      </p:pic>
      <p:sp>
        <p:nvSpPr>
          <p:cNvPr id="4" name="Text 1"/>
          <p:cNvSpPr/>
          <p:nvPr/>
        </p:nvSpPr>
        <p:spPr>
          <a:xfrm>
            <a:off x="7564874" y="2380774"/>
            <a:ext cx="6279356" cy="1587818"/>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Este proyecto propone una solución basada en blockchain que elimina la necesidad de legalización física. Reduce el tiempo de verificación de títulos universitarios de meses a segundos.</a:t>
            </a:r>
            <a:endParaRPr lang="en-US" sz="1950" dirty="0"/>
          </a:p>
        </p:txBody>
      </p:sp>
      <p:sp>
        <p:nvSpPr>
          <p:cNvPr id="5" name="Text 2"/>
          <p:cNvSpPr/>
          <p:nvPr/>
        </p:nvSpPr>
        <p:spPr>
          <a:xfrm>
            <a:off x="7564874" y="4147185"/>
            <a:ext cx="6279356" cy="1190863"/>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Además, garantiza la autenticidad mediante criptografía asimétrica y preserva la privacidad de datos sensibles dentro de la transparencia de la blockchain.</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31112"/>
            <a:ext cx="13042821" cy="992267"/>
          </a:xfrm>
          <a:prstGeom prst="rect">
            <a:avLst/>
          </a:prstGeom>
          <a:noFill/>
          <a:ln/>
        </p:spPr>
        <p:txBody>
          <a:bodyPr wrap="square" lIns="0" tIns="0" rIns="0" bIns="0" rtlCol="0" anchor="t"/>
          <a:lstStyle/>
          <a:p>
            <a:pPr algn="l" indent="0" marL="0">
              <a:lnSpc>
                <a:spcPts val="3900"/>
              </a:lnSpc>
              <a:buNone/>
            </a:pPr>
            <a:r>
              <a:rPr lang="en-US" sz="3100" dirty="0">
                <a:solidFill>
                  <a:srgbClr val="F3F3F2"/>
                </a:solidFill>
                <a:latin typeface="IBM Plex Sans Medium" pitchFamily="34" charset="0"/>
                <a:ea typeface="IBM Plex Sans Medium" pitchFamily="34" charset="-122"/>
                <a:cs typeface="IBM Plex Sans Medium" pitchFamily="34" charset="-120"/>
              </a:rPr>
              <a:t>La tokenización de credenciales académicas se basa en tres pilares tecnológicos:</a:t>
            </a:r>
            <a:endParaRPr lang="en-US" sz="3100" dirty="0"/>
          </a:p>
        </p:txBody>
      </p:sp>
      <p:sp>
        <p:nvSpPr>
          <p:cNvPr id="3" name="Shape 1"/>
          <p:cNvSpPr/>
          <p:nvPr/>
        </p:nvSpPr>
        <p:spPr>
          <a:xfrm>
            <a:off x="793790" y="3620214"/>
            <a:ext cx="13042821" cy="2378273"/>
          </a:xfrm>
          <a:prstGeom prst="roundRect">
            <a:avLst>
              <a:gd name="adj" fmla="val 1252"/>
            </a:avLst>
          </a:prstGeom>
          <a:noFill/>
          <a:ln w="7620">
            <a:solidFill>
              <a:srgbClr val="FFFFFF">
                <a:alpha val="24000"/>
              </a:srgbClr>
            </a:solidFill>
            <a:prstDash val="solid"/>
          </a:ln>
        </p:spPr>
      </p:sp>
      <p:sp>
        <p:nvSpPr>
          <p:cNvPr id="4" name="Shape 2"/>
          <p:cNvSpPr/>
          <p:nvPr/>
        </p:nvSpPr>
        <p:spPr>
          <a:xfrm>
            <a:off x="801410" y="3627834"/>
            <a:ext cx="13026271" cy="650319"/>
          </a:xfrm>
          <a:prstGeom prst="rect">
            <a:avLst/>
          </a:prstGeom>
          <a:solidFill>
            <a:srgbClr val="FFFFFF">
              <a:alpha val="4000"/>
            </a:srgbClr>
          </a:solidFill>
          <a:ln/>
        </p:spPr>
      </p:sp>
      <p:sp>
        <p:nvSpPr>
          <p:cNvPr id="5" name="Text 3"/>
          <p:cNvSpPr/>
          <p:nvPr/>
        </p:nvSpPr>
        <p:spPr>
          <a:xfrm>
            <a:off x="1001197" y="3754517"/>
            <a:ext cx="394108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Tecnología</a:t>
            </a:r>
            <a:endParaRPr lang="en-US" sz="1950" dirty="0"/>
          </a:p>
        </p:txBody>
      </p:sp>
      <p:sp>
        <p:nvSpPr>
          <p:cNvPr id="6" name="Text 4"/>
          <p:cNvSpPr/>
          <p:nvPr/>
        </p:nvSpPr>
        <p:spPr>
          <a:xfrm>
            <a:off x="5346621" y="3754517"/>
            <a:ext cx="393727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Función en el Sistema</a:t>
            </a:r>
            <a:endParaRPr lang="en-US" sz="1950" dirty="0"/>
          </a:p>
        </p:txBody>
      </p:sp>
      <p:sp>
        <p:nvSpPr>
          <p:cNvPr id="7" name="Text 5"/>
          <p:cNvSpPr/>
          <p:nvPr/>
        </p:nvSpPr>
        <p:spPr>
          <a:xfrm>
            <a:off x="9688235" y="3754517"/>
            <a:ext cx="3941088" cy="396954"/>
          </a:xfrm>
          <a:prstGeom prst="rect">
            <a:avLst/>
          </a:prstGeom>
          <a:noFill/>
          <a:ln/>
        </p:spPr>
        <p:txBody>
          <a:bodyPr wrap="none" lIns="0" tIns="0" rIns="0" bIns="0" rtlCol="0" anchor="t"/>
          <a:lstStyle/>
          <a:p>
            <a:pPr algn="l" indent="0" marL="0">
              <a:lnSpc>
                <a:spcPts val="3100"/>
              </a:lnSpc>
              <a:buNone/>
            </a:pPr>
            <a:r>
              <a:rPr lang="en-US" sz="1950" b="1" dirty="0">
                <a:solidFill>
                  <a:srgbClr val="D4D4D1"/>
                </a:solidFill>
                <a:latin typeface="Roboto" pitchFamily="34" charset="0"/>
                <a:ea typeface="Roboto" pitchFamily="34" charset="-122"/>
                <a:cs typeface="Roboto" pitchFamily="34" charset="-120"/>
              </a:rPr>
              <a:t>Beneficio</a:t>
            </a:r>
            <a:endParaRPr lang="en-US" sz="1950" dirty="0"/>
          </a:p>
        </p:txBody>
      </p:sp>
      <p:sp>
        <p:nvSpPr>
          <p:cNvPr id="8" name="Shape 6"/>
          <p:cNvSpPr/>
          <p:nvPr/>
        </p:nvSpPr>
        <p:spPr>
          <a:xfrm>
            <a:off x="801410" y="4278154"/>
            <a:ext cx="13026271" cy="570905"/>
          </a:xfrm>
          <a:prstGeom prst="rect">
            <a:avLst/>
          </a:prstGeom>
          <a:solidFill>
            <a:srgbClr val="000000">
              <a:alpha val="4000"/>
            </a:srgbClr>
          </a:solidFill>
          <a:ln/>
        </p:spPr>
      </p:sp>
      <p:sp>
        <p:nvSpPr>
          <p:cNvPr id="9" name="Text 7"/>
          <p:cNvSpPr/>
          <p:nvPr/>
        </p:nvSpPr>
        <p:spPr>
          <a:xfrm>
            <a:off x="1001197" y="4404836"/>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NFTs no transferibles</a:t>
            </a:r>
            <a:endParaRPr lang="en-US" sz="1550" dirty="0"/>
          </a:p>
        </p:txBody>
      </p:sp>
      <p:sp>
        <p:nvSpPr>
          <p:cNvPr id="10" name="Text 8"/>
          <p:cNvSpPr/>
          <p:nvPr/>
        </p:nvSpPr>
        <p:spPr>
          <a:xfrm>
            <a:off x="5346621" y="4404836"/>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Representación digital única del título</a:t>
            </a:r>
            <a:endParaRPr lang="en-US" sz="1550" dirty="0"/>
          </a:p>
        </p:txBody>
      </p:sp>
      <p:sp>
        <p:nvSpPr>
          <p:cNvPr id="11" name="Text 9"/>
          <p:cNvSpPr/>
          <p:nvPr/>
        </p:nvSpPr>
        <p:spPr>
          <a:xfrm>
            <a:off x="9688235" y="4404836"/>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Inmutabilidad y propiedad verificable</a:t>
            </a:r>
            <a:endParaRPr lang="en-US" sz="1550" dirty="0"/>
          </a:p>
        </p:txBody>
      </p:sp>
      <p:sp>
        <p:nvSpPr>
          <p:cNvPr id="12" name="Shape 10"/>
          <p:cNvSpPr/>
          <p:nvPr/>
        </p:nvSpPr>
        <p:spPr>
          <a:xfrm>
            <a:off x="801410" y="4849058"/>
            <a:ext cx="13026271" cy="570905"/>
          </a:xfrm>
          <a:prstGeom prst="rect">
            <a:avLst/>
          </a:prstGeom>
          <a:solidFill>
            <a:srgbClr val="FFFFFF">
              <a:alpha val="4000"/>
            </a:srgbClr>
          </a:solidFill>
          <a:ln/>
        </p:spPr>
      </p:sp>
      <p:sp>
        <p:nvSpPr>
          <p:cNvPr id="13" name="Text 11"/>
          <p:cNvSpPr/>
          <p:nvPr/>
        </p:nvSpPr>
        <p:spPr>
          <a:xfrm>
            <a:off x="1001197" y="4975741"/>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Hashes criptográficos</a:t>
            </a:r>
            <a:endParaRPr lang="en-US" sz="1550" dirty="0"/>
          </a:p>
        </p:txBody>
      </p:sp>
      <p:sp>
        <p:nvSpPr>
          <p:cNvPr id="14" name="Text 12"/>
          <p:cNvSpPr/>
          <p:nvPr/>
        </p:nvSpPr>
        <p:spPr>
          <a:xfrm>
            <a:off x="5346621" y="4975741"/>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Almacenamiento seguro de datos</a:t>
            </a:r>
            <a:endParaRPr lang="en-US" sz="1550" dirty="0"/>
          </a:p>
        </p:txBody>
      </p:sp>
      <p:sp>
        <p:nvSpPr>
          <p:cNvPr id="15" name="Text 13"/>
          <p:cNvSpPr/>
          <p:nvPr/>
        </p:nvSpPr>
        <p:spPr>
          <a:xfrm>
            <a:off x="9688235" y="4975741"/>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Privacidad e integridad de información</a:t>
            </a:r>
            <a:endParaRPr lang="en-US" sz="1550" dirty="0"/>
          </a:p>
        </p:txBody>
      </p:sp>
      <p:sp>
        <p:nvSpPr>
          <p:cNvPr id="16" name="Shape 14"/>
          <p:cNvSpPr/>
          <p:nvPr/>
        </p:nvSpPr>
        <p:spPr>
          <a:xfrm>
            <a:off x="801410" y="5419963"/>
            <a:ext cx="13026271" cy="570905"/>
          </a:xfrm>
          <a:prstGeom prst="rect">
            <a:avLst/>
          </a:prstGeom>
          <a:solidFill>
            <a:srgbClr val="000000">
              <a:alpha val="4000"/>
            </a:srgbClr>
          </a:solidFill>
          <a:ln/>
        </p:spPr>
      </p:sp>
      <p:sp>
        <p:nvSpPr>
          <p:cNvPr id="17" name="Text 15"/>
          <p:cNvSpPr/>
          <p:nvPr/>
        </p:nvSpPr>
        <p:spPr>
          <a:xfrm>
            <a:off x="1001197" y="5546646"/>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Contratos Inteligentes</a:t>
            </a:r>
            <a:endParaRPr lang="en-US" sz="1550" dirty="0"/>
          </a:p>
        </p:txBody>
      </p:sp>
      <p:sp>
        <p:nvSpPr>
          <p:cNvPr id="18" name="Text 16"/>
          <p:cNvSpPr/>
          <p:nvPr/>
        </p:nvSpPr>
        <p:spPr>
          <a:xfrm>
            <a:off x="5346621" y="5546646"/>
            <a:ext cx="393727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Lógica de emisión/verificación</a:t>
            </a:r>
            <a:endParaRPr lang="en-US" sz="1550" dirty="0"/>
          </a:p>
        </p:txBody>
      </p:sp>
      <p:sp>
        <p:nvSpPr>
          <p:cNvPr id="19" name="Text 17"/>
          <p:cNvSpPr/>
          <p:nvPr/>
        </p:nvSpPr>
        <p:spPr>
          <a:xfrm>
            <a:off x="9688235" y="5546646"/>
            <a:ext cx="3941088" cy="317540"/>
          </a:xfrm>
          <a:prstGeom prst="rect">
            <a:avLst/>
          </a:prstGeom>
          <a:noFill/>
          <a:ln/>
        </p:spPr>
        <p:txBody>
          <a:bodyPr wrap="non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Automatización sin intermediarios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94560"/>
            <a:ext cx="7556421" cy="396954"/>
          </a:xfrm>
          <a:prstGeom prst="rect">
            <a:avLst/>
          </a:prstGeom>
          <a:noFill/>
          <a:ln/>
        </p:spPr>
        <p:txBody>
          <a:bodyPr wrap="non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Los tokens no fungibles (NFTs) son únicos e irrepetibles.</a:t>
            </a:r>
            <a:endParaRPr lang="en-US" sz="1950" dirty="0"/>
          </a:p>
        </p:txBody>
      </p:sp>
      <p:sp>
        <p:nvSpPr>
          <p:cNvPr id="4" name="Text 1"/>
          <p:cNvSpPr/>
          <p:nvPr/>
        </p:nvSpPr>
        <p:spPr>
          <a:xfrm>
            <a:off x="6280190" y="2814757"/>
            <a:ext cx="7556421" cy="1587818"/>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Esta característica permite que sean utilizados para representar activos únicos como obras de arte digitales, coleccionables o en nuestro caso, títulos universitarios, donde la singularidad y la autenticidad son esenciales.</a:t>
            </a:r>
            <a:endParaRPr lang="en-US" sz="1950" dirty="0"/>
          </a:p>
        </p:txBody>
      </p:sp>
      <p:sp>
        <p:nvSpPr>
          <p:cNvPr id="5" name="Text 2"/>
          <p:cNvSpPr/>
          <p:nvPr/>
        </p:nvSpPr>
        <p:spPr>
          <a:xfrm>
            <a:off x="6280190" y="4625816"/>
            <a:ext cx="7556421" cy="1587818"/>
          </a:xfrm>
          <a:prstGeom prst="rect">
            <a:avLst/>
          </a:prstGeom>
          <a:noFill/>
          <a:ln/>
        </p:spPr>
        <p:txBody>
          <a:bodyPr wrap="square" lIns="0" tIns="0" rIns="0" bIns="0" rtlCol="0" anchor="t"/>
          <a:lstStyle/>
          <a:p>
            <a:pPr algn="l" indent="0" marL="0">
              <a:lnSpc>
                <a:spcPts val="3100"/>
              </a:lnSpc>
              <a:buNone/>
            </a:pPr>
            <a:r>
              <a:rPr lang="en-US" sz="1950" dirty="0">
                <a:solidFill>
                  <a:srgbClr val="D4D4D1"/>
                </a:solidFill>
                <a:latin typeface="Roboto" pitchFamily="34" charset="0"/>
                <a:ea typeface="Roboto" pitchFamily="34" charset="-122"/>
                <a:cs typeface="Roboto" pitchFamily="34" charset="-120"/>
              </a:rPr>
              <a:t>En este proyecto nos basamos en los NFTs para crear títulos univeristarios digitales no transferibles y revocables. Están construido con OpenZeppelin utilizando los contratos ERC721 y Ownable.</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9526"/>
            <a:ext cx="5244227" cy="496133"/>
          </a:xfrm>
          <a:prstGeom prst="rect">
            <a:avLst/>
          </a:prstGeom>
          <a:noFill/>
          <a:ln/>
        </p:spPr>
        <p:txBody>
          <a:bodyPr wrap="none" lIns="0" tIns="0" rIns="0" bIns="0" rtlCol="0" anchor="t"/>
          <a:lstStyle/>
          <a:p>
            <a:pPr algn="l" indent="0" marL="0">
              <a:lnSpc>
                <a:spcPts val="3900"/>
              </a:lnSpc>
              <a:buNone/>
            </a:pPr>
            <a:r>
              <a:rPr lang="en-US" sz="3100" b="1" dirty="0">
                <a:solidFill>
                  <a:srgbClr val="F3F3F2"/>
                </a:solidFill>
                <a:latin typeface="IBM Plex Sans Medium" pitchFamily="34" charset="0"/>
                <a:ea typeface="IBM Plex Sans Medium" pitchFamily="34" charset="-122"/>
                <a:cs typeface="IBM Plex Sans Medium" pitchFamily="34" charset="-120"/>
              </a:rPr>
              <a:t>Es</a:t>
            </a:r>
            <a:pPr algn="l" indent="0" marL="0">
              <a:lnSpc>
                <a:spcPts val="3900"/>
              </a:lnSpc>
              <a:buNone/>
            </a:pPr>
            <a:r>
              <a:rPr lang="en-US" sz="3100" dirty="0">
                <a:solidFill>
                  <a:srgbClr val="F3F3F2"/>
                </a:solidFill>
                <a:latin typeface="IBM Plex Sans Medium" pitchFamily="34" charset="0"/>
                <a:ea typeface="IBM Plex Sans Medium" pitchFamily="34" charset="-122"/>
                <a:cs typeface="IBM Plex Sans Medium" pitchFamily="34" charset="-120"/>
              </a:rPr>
              <a:t>tructura de Datos y Estado</a:t>
            </a:r>
            <a:endParaRPr lang="en-US" sz="3100" dirty="0"/>
          </a:p>
        </p:txBody>
      </p:sp>
      <p:pic>
        <p:nvPicPr>
          <p:cNvPr id="3" name="Image 0" descr="preencoded.png">    </p:cNvPr>
          <p:cNvPicPr>
            <a:picLocks noChangeAspect="1"/>
          </p:cNvPicPr>
          <p:nvPr/>
        </p:nvPicPr>
        <p:blipFill>
          <a:blip r:embed="rId1"/>
          <a:stretch>
            <a:fillRect/>
          </a:stretch>
        </p:blipFill>
        <p:spPr>
          <a:xfrm>
            <a:off x="3396139" y="2638901"/>
            <a:ext cx="7838123" cy="2356366"/>
          </a:xfrm>
          <a:prstGeom prst="rect">
            <a:avLst/>
          </a:prstGeom>
        </p:spPr>
      </p:pic>
      <p:sp>
        <p:nvSpPr>
          <p:cNvPr id="4" name="Text 1"/>
          <p:cNvSpPr/>
          <p:nvPr/>
        </p:nvSpPr>
        <p:spPr>
          <a:xfrm>
            <a:off x="793790" y="521850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dataHash</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Almacena el hash SHA-3 (Keccak256) de los datos del título (no los datos en claro)</a:t>
            </a:r>
            <a:endParaRPr lang="en-US" sz="1550" dirty="0"/>
          </a:p>
        </p:txBody>
      </p:sp>
      <p:sp>
        <p:nvSpPr>
          <p:cNvPr id="5" name="Text 2"/>
          <p:cNvSpPr/>
          <p:nvPr/>
        </p:nvSpPr>
        <p:spPr>
          <a:xfrm>
            <a:off x="793790" y="560546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revoked</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Bandera que indica si el título fue revocado</a:t>
            </a:r>
            <a:endParaRPr lang="en-US" sz="1550" dirty="0"/>
          </a:p>
        </p:txBody>
      </p:sp>
      <p:sp>
        <p:nvSpPr>
          <p:cNvPr id="6" name="Text 3"/>
          <p:cNvSpPr/>
          <p:nvPr/>
        </p:nvSpPr>
        <p:spPr>
          <a:xfrm>
            <a:off x="793790" y="5992416"/>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4D4D1"/>
                </a:solidFill>
                <a:latin typeface="Roboto" pitchFamily="34" charset="0"/>
                <a:ea typeface="Roboto" pitchFamily="34" charset="-122"/>
                <a:cs typeface="Roboto" pitchFamily="34" charset="-120"/>
              </a:rPr>
              <a:t>_degrees</a:t>
            </a: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Mapeo que asocia IDs de tokens con sus estructuras Degree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7830" y="656749"/>
            <a:ext cx="6115526" cy="576382"/>
          </a:xfrm>
          <a:prstGeom prst="rect">
            <a:avLst/>
          </a:prstGeom>
          <a:noFill/>
          <a:ln/>
        </p:spPr>
        <p:txBody>
          <a:bodyPr wrap="none" lIns="0" tIns="0" rIns="0" bIns="0" rtlCol="0" anchor="t"/>
          <a:lstStyle/>
          <a:p>
            <a:pPr algn="l" indent="0" marL="0">
              <a:lnSpc>
                <a:spcPts val="4500"/>
              </a:lnSpc>
              <a:buNone/>
            </a:pPr>
            <a:r>
              <a:rPr lang="en-US" sz="3600" dirty="0">
                <a:solidFill>
                  <a:srgbClr val="F3F3F2"/>
                </a:solidFill>
                <a:latin typeface="IBM Plex Sans Medium" pitchFamily="34" charset="0"/>
                <a:ea typeface="IBM Plex Sans Medium" pitchFamily="34" charset="-122"/>
                <a:cs typeface="IBM Plex Sans Medium" pitchFamily="34" charset="-120"/>
              </a:rPr>
              <a:t>¿Qué es SHA-3 (Keccak256)?</a:t>
            </a:r>
            <a:endParaRPr lang="en-US" sz="3600" dirty="0"/>
          </a:p>
        </p:txBody>
      </p:sp>
      <p:sp>
        <p:nvSpPr>
          <p:cNvPr id="3" name="Text 1"/>
          <p:cNvSpPr/>
          <p:nvPr/>
        </p:nvSpPr>
        <p:spPr>
          <a:xfrm>
            <a:off x="737830" y="1601986"/>
            <a:ext cx="13154739" cy="590074"/>
          </a:xfrm>
          <a:prstGeom prst="rect">
            <a:avLst/>
          </a:prstGeom>
          <a:noFill/>
          <a:ln/>
        </p:spPr>
        <p:txBody>
          <a:bodyPr wrap="squar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SHA-3 (Secure Hash Algorithm 3) es una función criptográfica de hash estandarizada por NIST en 2025. Keccak256 es la implementación específica de 256 bits usada en Ethereum</a:t>
            </a:r>
            <a:endParaRPr lang="en-US" sz="1450" dirty="0"/>
          </a:p>
        </p:txBody>
      </p:sp>
      <p:sp>
        <p:nvSpPr>
          <p:cNvPr id="4" name="Text 2"/>
          <p:cNvSpPr/>
          <p:nvPr/>
        </p:nvSpPr>
        <p:spPr>
          <a:xfrm>
            <a:off x="737830" y="2399586"/>
            <a:ext cx="13154739" cy="295037"/>
          </a:xfrm>
          <a:prstGeom prst="rect">
            <a:avLst/>
          </a:prstGeom>
          <a:noFill/>
          <a:ln/>
        </p:spPr>
        <p:txBody>
          <a:bodyPr wrap="none" lIns="0" tIns="0" rIns="0" bIns="0" rtlCol="0" anchor="t"/>
          <a:lstStyle/>
          <a:p>
            <a:pPr algn="l" indent="0" marL="0">
              <a:lnSpc>
                <a:spcPts val="2300"/>
              </a:lnSpc>
              <a:buNone/>
            </a:pPr>
            <a:endParaRPr lang="en-US" sz="1450" dirty="0"/>
          </a:p>
        </p:txBody>
      </p:sp>
      <p:pic>
        <p:nvPicPr>
          <p:cNvPr id="5" name="Image 0" descr="preencoded.png">    </p:cNvPr>
          <p:cNvPicPr>
            <a:picLocks noChangeAspect="1"/>
          </p:cNvPicPr>
          <p:nvPr/>
        </p:nvPicPr>
        <p:blipFill>
          <a:blip r:embed="rId1"/>
          <a:stretch>
            <a:fillRect/>
          </a:stretch>
        </p:blipFill>
        <p:spPr>
          <a:xfrm>
            <a:off x="2484477" y="2902148"/>
            <a:ext cx="737830" cy="737830"/>
          </a:xfrm>
          <a:prstGeom prst="rect">
            <a:avLst/>
          </a:prstGeom>
        </p:spPr>
      </p:pic>
      <p:sp>
        <p:nvSpPr>
          <p:cNvPr id="6" name="Text 3"/>
          <p:cNvSpPr/>
          <p:nvPr/>
        </p:nvSpPr>
        <p:spPr>
          <a:xfrm>
            <a:off x="737830" y="3870484"/>
            <a:ext cx="2305764" cy="288250"/>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Entrada/Salida</a:t>
            </a:r>
            <a:endParaRPr lang="en-US" sz="1800" dirty="0"/>
          </a:p>
        </p:txBody>
      </p:sp>
      <p:sp>
        <p:nvSpPr>
          <p:cNvPr id="7" name="Text 4"/>
          <p:cNvSpPr/>
          <p:nvPr/>
        </p:nvSpPr>
        <p:spPr>
          <a:xfrm>
            <a:off x="737830" y="4269343"/>
            <a:ext cx="4231243" cy="885111"/>
          </a:xfrm>
          <a:prstGeom prst="rect">
            <a:avLst/>
          </a:prstGeom>
          <a:noFill/>
          <a:ln/>
        </p:spPr>
        <p:txBody>
          <a:bodyPr wrap="squar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Entrada: Cualquier dato (texto, JSON, binario). Salida: Cadena hexadecimal fija de 64 caracteres (32 bytes). Ejemplo: 0x9c22ff5f...cb658.</a:t>
            </a:r>
            <a:endParaRPr lang="en-US" sz="1450" dirty="0"/>
          </a:p>
        </p:txBody>
      </p:sp>
      <p:pic>
        <p:nvPicPr>
          <p:cNvPr id="8" name="Image 1" descr="preencoded.png">    </p:cNvPr>
          <p:cNvPicPr>
            <a:picLocks noChangeAspect="1"/>
          </p:cNvPicPr>
          <p:nvPr/>
        </p:nvPicPr>
        <p:blipFill>
          <a:blip r:embed="rId2"/>
          <a:stretch>
            <a:fillRect/>
          </a:stretch>
        </p:blipFill>
        <p:spPr>
          <a:xfrm>
            <a:off x="6946225" y="2902148"/>
            <a:ext cx="737830" cy="737830"/>
          </a:xfrm>
          <a:prstGeom prst="rect">
            <a:avLst/>
          </a:prstGeom>
        </p:spPr>
      </p:pic>
      <p:sp>
        <p:nvSpPr>
          <p:cNvPr id="9" name="Text 5"/>
          <p:cNvSpPr/>
          <p:nvPr/>
        </p:nvSpPr>
        <p:spPr>
          <a:xfrm>
            <a:off x="6162318" y="3870484"/>
            <a:ext cx="2305764" cy="288250"/>
          </a:xfrm>
          <a:prstGeom prst="rect">
            <a:avLst/>
          </a:prstGeom>
          <a:noFill/>
          <a:ln/>
        </p:spPr>
        <p:txBody>
          <a:bodyPr wrap="none" lIns="0" tIns="0" rIns="0" bIns="0" rtlCol="0" anchor="t"/>
          <a:lstStyle/>
          <a:p>
            <a:pPr algn="ct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Irreversible</a:t>
            </a:r>
            <a:endParaRPr lang="en-US" sz="1800" dirty="0"/>
          </a:p>
        </p:txBody>
      </p:sp>
      <p:sp>
        <p:nvSpPr>
          <p:cNvPr id="10" name="Text 6"/>
          <p:cNvSpPr/>
          <p:nvPr/>
        </p:nvSpPr>
        <p:spPr>
          <a:xfrm>
            <a:off x="5199578" y="4269343"/>
            <a:ext cx="4231243" cy="590074"/>
          </a:xfrm>
          <a:prstGeom prst="rect">
            <a:avLst/>
          </a:prstGeom>
          <a:noFill/>
          <a:ln/>
        </p:spPr>
        <p:txBody>
          <a:bodyPr wrap="square" lIns="0" tIns="0" rIns="0" bIns="0" rtlCol="0" anchor="t"/>
          <a:lstStyle/>
          <a:p>
            <a:pPr algn="ctr" indent="0" marL="0">
              <a:lnSpc>
                <a:spcPts val="2300"/>
              </a:lnSpc>
              <a:buNone/>
            </a:pPr>
            <a:r>
              <a:rPr lang="en-US" sz="1450" dirty="0">
                <a:solidFill>
                  <a:srgbClr val="D4D4D1"/>
                </a:solidFill>
                <a:latin typeface="Roboto" pitchFamily="34" charset="0"/>
                <a:ea typeface="Roboto" pitchFamily="34" charset="-122"/>
                <a:cs typeface="Roboto" pitchFamily="34" charset="-120"/>
              </a:rPr>
              <a:t>No se pueden obtener los datos originales del hash.</a:t>
            </a:r>
            <a:endParaRPr lang="en-US" sz="1450" dirty="0"/>
          </a:p>
        </p:txBody>
      </p:sp>
      <p:pic>
        <p:nvPicPr>
          <p:cNvPr id="11" name="Image 2" descr="preencoded.png">    </p:cNvPr>
          <p:cNvPicPr>
            <a:picLocks noChangeAspect="1"/>
          </p:cNvPicPr>
          <p:nvPr/>
        </p:nvPicPr>
        <p:blipFill>
          <a:blip r:embed="rId3"/>
          <a:stretch>
            <a:fillRect/>
          </a:stretch>
        </p:blipFill>
        <p:spPr>
          <a:xfrm>
            <a:off x="11407973" y="2902148"/>
            <a:ext cx="737830" cy="737830"/>
          </a:xfrm>
          <a:prstGeom prst="rect">
            <a:avLst/>
          </a:prstGeom>
        </p:spPr>
      </p:pic>
      <p:sp>
        <p:nvSpPr>
          <p:cNvPr id="12" name="Text 7"/>
          <p:cNvSpPr/>
          <p:nvPr/>
        </p:nvSpPr>
        <p:spPr>
          <a:xfrm>
            <a:off x="10624066" y="3870484"/>
            <a:ext cx="2305764" cy="288250"/>
          </a:xfrm>
          <a:prstGeom prst="rect">
            <a:avLst/>
          </a:prstGeom>
          <a:noFill/>
          <a:ln/>
        </p:spPr>
        <p:txBody>
          <a:bodyPr wrap="none" lIns="0" tIns="0" rIns="0" bIns="0" rtlCol="0" anchor="t"/>
          <a:lstStyle/>
          <a:p>
            <a:pPr algn="ct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Determinista</a:t>
            </a:r>
            <a:endParaRPr lang="en-US" sz="1800" dirty="0"/>
          </a:p>
        </p:txBody>
      </p:sp>
      <p:sp>
        <p:nvSpPr>
          <p:cNvPr id="13" name="Text 8"/>
          <p:cNvSpPr/>
          <p:nvPr/>
        </p:nvSpPr>
        <p:spPr>
          <a:xfrm>
            <a:off x="9661327" y="4269343"/>
            <a:ext cx="4231243" cy="295037"/>
          </a:xfrm>
          <a:prstGeom prst="rect">
            <a:avLst/>
          </a:prstGeom>
          <a:noFill/>
          <a:ln/>
        </p:spPr>
        <p:txBody>
          <a:bodyPr wrap="none" lIns="0" tIns="0" rIns="0" bIns="0" rtlCol="0" anchor="t"/>
          <a:lstStyle/>
          <a:p>
            <a:pPr algn="ctr" indent="0" marL="0">
              <a:lnSpc>
                <a:spcPts val="2300"/>
              </a:lnSpc>
              <a:buNone/>
            </a:pPr>
            <a:r>
              <a:rPr lang="en-US" sz="1450" dirty="0">
                <a:solidFill>
                  <a:srgbClr val="D4D4D1"/>
                </a:solidFill>
                <a:latin typeface="Roboto" pitchFamily="34" charset="0"/>
                <a:ea typeface="Roboto" pitchFamily="34" charset="-122"/>
                <a:cs typeface="Roboto" pitchFamily="34" charset="-120"/>
              </a:rPr>
              <a:t>La misma entrada siempre produce el mismo hash.</a:t>
            </a:r>
            <a:endParaRPr lang="en-US" sz="1450" dirty="0"/>
          </a:p>
        </p:txBody>
      </p:sp>
      <p:pic>
        <p:nvPicPr>
          <p:cNvPr id="14" name="Image 3" descr="preencoded.png">    </p:cNvPr>
          <p:cNvPicPr>
            <a:picLocks noChangeAspect="1"/>
          </p:cNvPicPr>
          <p:nvPr/>
        </p:nvPicPr>
        <p:blipFill>
          <a:blip r:embed="rId4"/>
          <a:stretch>
            <a:fillRect/>
          </a:stretch>
        </p:blipFill>
        <p:spPr>
          <a:xfrm>
            <a:off x="4715351" y="5615583"/>
            <a:ext cx="737830" cy="737830"/>
          </a:xfrm>
          <a:prstGeom prst="rect">
            <a:avLst/>
          </a:prstGeom>
        </p:spPr>
      </p:pic>
      <p:sp>
        <p:nvSpPr>
          <p:cNvPr id="15" name="Text 9"/>
          <p:cNvSpPr/>
          <p:nvPr/>
        </p:nvSpPr>
        <p:spPr>
          <a:xfrm>
            <a:off x="3866078" y="6583918"/>
            <a:ext cx="2436495" cy="288250"/>
          </a:xfrm>
          <a:prstGeom prst="rect">
            <a:avLst/>
          </a:prstGeom>
          <a:noFill/>
          <a:ln/>
        </p:spPr>
        <p:txBody>
          <a:bodyPr wrap="none" lIns="0" tIns="0" rIns="0" bIns="0" rtlCol="0" anchor="t"/>
          <a:lstStyle/>
          <a:p>
            <a:pPr algn="ct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Resistente a Colisiones</a:t>
            </a:r>
            <a:endParaRPr lang="en-US" sz="1800" dirty="0"/>
          </a:p>
        </p:txBody>
      </p:sp>
      <p:sp>
        <p:nvSpPr>
          <p:cNvPr id="16" name="Text 10"/>
          <p:cNvSpPr/>
          <p:nvPr/>
        </p:nvSpPr>
        <p:spPr>
          <a:xfrm>
            <a:off x="2968704" y="6982778"/>
            <a:ext cx="4231243" cy="590074"/>
          </a:xfrm>
          <a:prstGeom prst="rect">
            <a:avLst/>
          </a:prstGeom>
          <a:noFill/>
          <a:ln/>
        </p:spPr>
        <p:txBody>
          <a:bodyPr wrap="square" lIns="0" tIns="0" rIns="0" bIns="0" rtlCol="0" anchor="t"/>
          <a:lstStyle/>
          <a:p>
            <a:pPr algn="ctr" indent="0" marL="0">
              <a:lnSpc>
                <a:spcPts val="2300"/>
              </a:lnSpc>
              <a:buNone/>
            </a:pPr>
            <a:r>
              <a:rPr lang="en-US" sz="1450" dirty="0">
                <a:solidFill>
                  <a:srgbClr val="D4D4D1"/>
                </a:solidFill>
                <a:latin typeface="Roboto" pitchFamily="34" charset="0"/>
                <a:ea typeface="Roboto" pitchFamily="34" charset="-122"/>
                <a:cs typeface="Roboto" pitchFamily="34" charset="-120"/>
              </a:rPr>
              <a:t>Es computacionalmente inviable encontrar dos entradas con el mismo hash.</a:t>
            </a:r>
            <a:endParaRPr lang="en-US" sz="1450" dirty="0"/>
          </a:p>
        </p:txBody>
      </p:sp>
      <p:pic>
        <p:nvPicPr>
          <p:cNvPr id="17" name="Image 4" descr="preencoded.png">    </p:cNvPr>
          <p:cNvPicPr>
            <a:picLocks noChangeAspect="1"/>
          </p:cNvPicPr>
          <p:nvPr/>
        </p:nvPicPr>
        <p:blipFill>
          <a:blip r:embed="rId5"/>
          <a:stretch>
            <a:fillRect/>
          </a:stretch>
        </p:blipFill>
        <p:spPr>
          <a:xfrm>
            <a:off x="9177099" y="5615583"/>
            <a:ext cx="737830" cy="737830"/>
          </a:xfrm>
          <a:prstGeom prst="rect">
            <a:avLst/>
          </a:prstGeom>
        </p:spPr>
      </p:pic>
      <p:sp>
        <p:nvSpPr>
          <p:cNvPr id="18" name="Text 11"/>
          <p:cNvSpPr/>
          <p:nvPr/>
        </p:nvSpPr>
        <p:spPr>
          <a:xfrm>
            <a:off x="8393192" y="6583918"/>
            <a:ext cx="2305764" cy="288250"/>
          </a:xfrm>
          <a:prstGeom prst="rect">
            <a:avLst/>
          </a:prstGeom>
          <a:noFill/>
          <a:ln/>
        </p:spPr>
        <p:txBody>
          <a:bodyPr wrap="none" lIns="0" tIns="0" rIns="0" bIns="0" rtlCol="0" anchor="t"/>
          <a:lstStyle/>
          <a:p>
            <a:pPr algn="ct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Efecto Avalancha</a:t>
            </a:r>
            <a:endParaRPr lang="en-US" sz="1800" dirty="0"/>
          </a:p>
        </p:txBody>
      </p:sp>
      <p:sp>
        <p:nvSpPr>
          <p:cNvPr id="19" name="Text 12"/>
          <p:cNvSpPr/>
          <p:nvPr/>
        </p:nvSpPr>
        <p:spPr>
          <a:xfrm>
            <a:off x="7430452" y="6982778"/>
            <a:ext cx="4231243" cy="590074"/>
          </a:xfrm>
          <a:prstGeom prst="rect">
            <a:avLst/>
          </a:prstGeom>
          <a:noFill/>
          <a:ln/>
        </p:spPr>
        <p:txBody>
          <a:bodyPr wrap="square" lIns="0" tIns="0" rIns="0" bIns="0" rtlCol="0" anchor="t"/>
          <a:lstStyle/>
          <a:p>
            <a:pPr algn="ctr" indent="0" marL="0">
              <a:lnSpc>
                <a:spcPts val="2300"/>
              </a:lnSpc>
              <a:buNone/>
            </a:pPr>
            <a:r>
              <a:rPr lang="en-US" sz="1450" dirty="0">
                <a:solidFill>
                  <a:srgbClr val="D4D4D1"/>
                </a:solidFill>
                <a:latin typeface="Roboto" pitchFamily="34" charset="0"/>
                <a:ea typeface="Roboto" pitchFamily="34" charset="-122"/>
                <a:cs typeface="Roboto" pitchFamily="34" charset="-120"/>
              </a:rPr>
              <a:t>Un pequeño cambio en la entrada cambia completamente el hash.</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07287"/>
            <a:ext cx="12202478" cy="620078"/>
          </a:xfrm>
          <a:prstGeom prst="rect">
            <a:avLst/>
          </a:prstGeom>
          <a:noFill/>
          <a:ln/>
        </p:spPr>
        <p:txBody>
          <a:bodyPr wrap="none" lIns="0" tIns="0" rIns="0" bIns="0" rtlCol="0" anchor="t"/>
          <a:lstStyle/>
          <a:p>
            <a:pPr algn="l" indent="0" marL="0">
              <a:lnSpc>
                <a:spcPts val="4850"/>
              </a:lnSpc>
              <a:buNone/>
            </a:pPr>
            <a:r>
              <a:rPr lang="en-US" sz="3900" dirty="0">
                <a:solidFill>
                  <a:srgbClr val="F3F3F2"/>
                </a:solidFill>
                <a:latin typeface="IBM Plex Sans Medium" pitchFamily="34" charset="0"/>
                <a:ea typeface="IBM Plex Sans Medium" pitchFamily="34" charset="-122"/>
                <a:cs typeface="IBM Plex Sans Medium" pitchFamily="34" charset="-120"/>
              </a:rPr>
              <a:t>¿Por qué almacenar el hash y no los datos completos?</a:t>
            </a:r>
            <a:endParaRPr lang="en-US" sz="3900" dirty="0"/>
          </a:p>
        </p:txBody>
      </p:sp>
      <p:sp>
        <p:nvSpPr>
          <p:cNvPr id="3" name="Shape 1"/>
          <p:cNvSpPr/>
          <p:nvPr/>
        </p:nvSpPr>
        <p:spPr>
          <a:xfrm>
            <a:off x="793790" y="3124200"/>
            <a:ext cx="13042821" cy="2998113"/>
          </a:xfrm>
          <a:prstGeom prst="roundRect">
            <a:avLst>
              <a:gd name="adj" fmla="val 993"/>
            </a:avLst>
          </a:prstGeom>
          <a:noFill/>
          <a:ln w="7620">
            <a:solidFill>
              <a:srgbClr val="FFFFFF">
                <a:alpha val="24000"/>
              </a:srgbClr>
            </a:solidFill>
            <a:prstDash val="solid"/>
          </a:ln>
        </p:spPr>
      </p:sp>
      <p:sp>
        <p:nvSpPr>
          <p:cNvPr id="4" name="Shape 2"/>
          <p:cNvSpPr/>
          <p:nvPr/>
        </p:nvSpPr>
        <p:spPr>
          <a:xfrm>
            <a:off x="801410" y="3131820"/>
            <a:ext cx="13026271" cy="570905"/>
          </a:xfrm>
          <a:prstGeom prst="rect">
            <a:avLst/>
          </a:prstGeom>
          <a:solidFill>
            <a:srgbClr val="FFFFFF">
              <a:alpha val="4000"/>
            </a:srgbClr>
          </a:solidFill>
          <a:ln/>
        </p:spPr>
      </p:sp>
      <p:sp>
        <p:nvSpPr>
          <p:cNvPr id="5" name="Text 3"/>
          <p:cNvSpPr/>
          <p:nvPr/>
        </p:nvSpPr>
        <p:spPr>
          <a:xfrm>
            <a:off x="1001197" y="3258502"/>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Almacenamiento</a:t>
            </a:r>
            <a:endParaRPr lang="en-US" sz="1550" dirty="0"/>
          </a:p>
        </p:txBody>
      </p:sp>
      <p:sp>
        <p:nvSpPr>
          <p:cNvPr id="6" name="Text 4"/>
          <p:cNvSpPr/>
          <p:nvPr/>
        </p:nvSpPr>
        <p:spPr>
          <a:xfrm>
            <a:off x="5346621" y="3258502"/>
            <a:ext cx="393727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Ventajas</a:t>
            </a:r>
            <a:endParaRPr lang="en-US" sz="1550" dirty="0"/>
          </a:p>
        </p:txBody>
      </p:sp>
      <p:sp>
        <p:nvSpPr>
          <p:cNvPr id="7" name="Text 5"/>
          <p:cNvSpPr/>
          <p:nvPr/>
        </p:nvSpPr>
        <p:spPr>
          <a:xfrm>
            <a:off x="9688235" y="3258502"/>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Desventajas</a:t>
            </a:r>
            <a:endParaRPr lang="en-US" sz="1550" dirty="0"/>
          </a:p>
        </p:txBody>
      </p:sp>
      <p:sp>
        <p:nvSpPr>
          <p:cNvPr id="8" name="Shape 6"/>
          <p:cNvSpPr/>
          <p:nvPr/>
        </p:nvSpPr>
        <p:spPr>
          <a:xfrm>
            <a:off x="801410" y="3702725"/>
            <a:ext cx="13026271" cy="1205984"/>
          </a:xfrm>
          <a:prstGeom prst="rect">
            <a:avLst/>
          </a:prstGeom>
          <a:solidFill>
            <a:srgbClr val="000000">
              <a:alpha val="4000"/>
            </a:srgbClr>
          </a:solidFill>
          <a:ln/>
        </p:spPr>
      </p:sp>
      <p:sp>
        <p:nvSpPr>
          <p:cNvPr id="9" name="Text 7"/>
          <p:cNvSpPr/>
          <p:nvPr/>
        </p:nvSpPr>
        <p:spPr>
          <a:xfrm>
            <a:off x="1001197" y="3829407"/>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Hash (32 bytes)</a:t>
            </a:r>
            <a:endParaRPr lang="en-US" sz="1550" dirty="0"/>
          </a:p>
        </p:txBody>
      </p:sp>
      <p:sp>
        <p:nvSpPr>
          <p:cNvPr id="10" name="Text 8"/>
          <p:cNvSpPr/>
          <p:nvPr/>
        </p:nvSpPr>
        <p:spPr>
          <a:xfrm>
            <a:off x="5346621" y="3829407"/>
            <a:ext cx="3937278" cy="95261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Costo mínimo de gas</a:t>
            </a:r>
            <a:pPr algn="l" indent="0" marL="0">
              <a:lnSpc>
                <a:spcPts val="2500"/>
              </a:lnSpc>
              <a:buNone/>
            </a:pP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Privacidad garantizada</a:t>
            </a:r>
            <a:pPr algn="l" indent="0" marL="0">
              <a:lnSpc>
                <a:spcPts val="2500"/>
              </a:lnSpc>
              <a:buNone/>
            </a:pP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Integridad criptográfica</a:t>
            </a:r>
            <a:endParaRPr lang="en-US" sz="1550" dirty="0"/>
          </a:p>
        </p:txBody>
      </p:sp>
      <p:sp>
        <p:nvSpPr>
          <p:cNvPr id="11" name="Text 9"/>
          <p:cNvSpPr/>
          <p:nvPr/>
        </p:nvSpPr>
        <p:spPr>
          <a:xfrm>
            <a:off x="9688235" y="3829407"/>
            <a:ext cx="3941088" cy="63507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Requiere almacenamiento externo de datos originales</a:t>
            </a:r>
            <a:endParaRPr lang="en-US" sz="1550" dirty="0"/>
          </a:p>
        </p:txBody>
      </p:sp>
      <p:sp>
        <p:nvSpPr>
          <p:cNvPr id="12" name="Shape 10"/>
          <p:cNvSpPr/>
          <p:nvPr/>
        </p:nvSpPr>
        <p:spPr>
          <a:xfrm>
            <a:off x="801410" y="4908709"/>
            <a:ext cx="13026271" cy="1205984"/>
          </a:xfrm>
          <a:prstGeom prst="rect">
            <a:avLst/>
          </a:prstGeom>
          <a:solidFill>
            <a:srgbClr val="FFFFFF">
              <a:alpha val="4000"/>
            </a:srgbClr>
          </a:solidFill>
          <a:ln/>
        </p:spPr>
      </p:sp>
      <p:sp>
        <p:nvSpPr>
          <p:cNvPr id="13" name="Text 11"/>
          <p:cNvSpPr/>
          <p:nvPr/>
        </p:nvSpPr>
        <p:spPr>
          <a:xfrm>
            <a:off x="1001197" y="5035391"/>
            <a:ext cx="3941088" cy="317540"/>
          </a:xfrm>
          <a:prstGeom prst="rect">
            <a:avLst/>
          </a:prstGeom>
          <a:noFill/>
          <a:ln/>
        </p:spPr>
        <p:txBody>
          <a:bodyPr wrap="none" lIns="0" tIns="0" rIns="0" bIns="0" rtlCol="0" anchor="t"/>
          <a:lstStyle/>
          <a:p>
            <a:pPr algn="l" indent="0" marL="0">
              <a:lnSpc>
                <a:spcPts val="2500"/>
              </a:lnSpc>
              <a:buNone/>
            </a:pPr>
            <a:r>
              <a:rPr lang="en-US" sz="1550" b="1" dirty="0">
                <a:solidFill>
                  <a:srgbClr val="D4D4D1"/>
                </a:solidFill>
                <a:latin typeface="Roboto" pitchFamily="34" charset="0"/>
                <a:ea typeface="Roboto" pitchFamily="34" charset="-122"/>
                <a:cs typeface="Roboto" pitchFamily="34" charset="-120"/>
              </a:rPr>
              <a:t>Datos completos</a:t>
            </a:r>
            <a:endParaRPr lang="en-US" sz="1550" dirty="0"/>
          </a:p>
        </p:txBody>
      </p:sp>
      <p:sp>
        <p:nvSpPr>
          <p:cNvPr id="14" name="Text 12"/>
          <p:cNvSpPr/>
          <p:nvPr/>
        </p:nvSpPr>
        <p:spPr>
          <a:xfrm>
            <a:off x="5346621" y="5035391"/>
            <a:ext cx="3937278" cy="63507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Autocontenido</a:t>
            </a:r>
            <a:pPr algn="l" indent="0" marL="0">
              <a:lnSpc>
                <a:spcPts val="2500"/>
              </a:lnSpc>
              <a:buNone/>
            </a:pP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No requiere fuentes externas</a:t>
            </a:r>
            <a:endParaRPr lang="en-US" sz="1550" dirty="0"/>
          </a:p>
        </p:txBody>
      </p:sp>
      <p:sp>
        <p:nvSpPr>
          <p:cNvPr id="15" name="Text 13"/>
          <p:cNvSpPr/>
          <p:nvPr/>
        </p:nvSpPr>
        <p:spPr>
          <a:xfrm>
            <a:off x="9688235" y="5035391"/>
            <a:ext cx="3941088" cy="952619"/>
          </a:xfrm>
          <a:prstGeom prst="rect">
            <a:avLst/>
          </a:prstGeom>
          <a:noFill/>
          <a:ln/>
        </p:spPr>
        <p:txBody>
          <a:bodyPr wrap="square" lIns="0" tIns="0" rIns="0" bIns="0" rtlCol="0" anchor="t"/>
          <a:lstStyle/>
          <a:p>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Extremadamente costoso en gas</a:t>
            </a:r>
            <a:pPr algn="l" indent="0" marL="0">
              <a:lnSpc>
                <a:spcPts val="2500"/>
              </a:lnSpc>
              <a:buNone/>
            </a:pP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Expone información sensible</a:t>
            </a:r>
            <a:pPr algn="l" indent="0" marL="0">
              <a:lnSpc>
                <a:spcPts val="2500"/>
              </a:lnSpc>
              <a:buNone/>
            </a:pPr>
            <a:pPr algn="l" indent="0" marL="0">
              <a:lnSpc>
                <a:spcPts val="2500"/>
              </a:lnSpc>
              <a:buNone/>
            </a:pPr>
            <a:r>
              <a:rPr lang="en-US" sz="1550" dirty="0">
                <a:solidFill>
                  <a:srgbClr val="D4D4D1"/>
                </a:solidFill>
                <a:latin typeface="Roboto" pitchFamily="34" charset="0"/>
                <a:ea typeface="Roboto" pitchFamily="34" charset="-122"/>
                <a:cs typeface="Roboto" pitchFamily="34" charset="-120"/>
              </a:rPr>
              <a:t>- Vulnerable a minería de dato</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2025-06-19T08:47:32Z</dcterms:created>
  <dcterms:modified xsi:type="dcterms:W3CDTF">2025-06-19T08:47:32Z</dcterms:modified>
</cp:coreProperties>
</file>